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13"/>
  </p:notesMasterIdLst>
  <p:sldIdLst>
    <p:sldId id="257" r:id="rId2"/>
    <p:sldId id="263" r:id="rId3"/>
    <p:sldId id="259" r:id="rId4"/>
    <p:sldId id="286" r:id="rId5"/>
    <p:sldId id="297" r:id="rId6"/>
    <p:sldId id="264" r:id="rId7"/>
    <p:sldId id="272" r:id="rId8"/>
    <p:sldId id="296" r:id="rId9"/>
    <p:sldId id="265" r:id="rId10"/>
    <p:sldId id="294" r:id="rId11"/>
    <p:sldId id="295" r:id="rId12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4"/>
    </p:embeddedFont>
    <p:embeddedFont>
      <p:font typeface="Bebas Neue Regular" panose="020B0606020202050201" pitchFamily="34" charset="77"/>
      <p:regular r:id="rId15"/>
    </p:embeddedFont>
    <p:embeddedFont>
      <p:font typeface="Dosis" panose="02010503020202060003" pitchFamily="2" charset="77"/>
      <p:regular r:id="rId16"/>
      <p:bold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Black" panose="02000000000000000000" pitchFamily="2" charset="0"/>
      <p:bold r:id="rId22"/>
      <p:italic r:id="rId23"/>
      <p:boldItalic r:id="rId24"/>
    </p:embeddedFont>
    <p:embeddedFont>
      <p:font typeface="Roboto Thin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7"/>
  </p:normalViewPr>
  <p:slideViewPr>
    <p:cSldViewPr snapToGrid="0">
      <p:cViewPr varScale="1">
        <p:scale>
          <a:sx n="135" d="100"/>
          <a:sy n="135" d="100"/>
        </p:scale>
        <p:origin x="86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426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7001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3352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2204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805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 dirty="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Get Familiar With US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 dirty="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Overall Churn trend</a:t>
            </a:r>
            <a:endParaRPr sz="18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 dirty="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</a:t>
            </a:r>
            <a:r>
              <a:rPr lang="de-DE" sz="1800" dirty="0" err="1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Churn</a:t>
            </a:r>
            <a:r>
              <a:rPr lang="de-DE" sz="1800" dirty="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 Rate / User</a:t>
            </a:r>
            <a:endParaRPr sz="18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eere Folie mit Titel und Folien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lienuntertitel"/>
          <p:cNvSpPr>
            <a:spLocks noGrp="1"/>
          </p:cNvSpPr>
          <p:nvPr>
            <p:ph type="body" sz="quarter" idx="10" hasCustomPrompt="1"/>
          </p:nvPr>
        </p:nvSpPr>
        <p:spPr>
          <a:xfrm>
            <a:off x="330198" y="596219"/>
            <a:ext cx="6532546" cy="4864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700" b="0" i="0">
                <a:solidFill>
                  <a:schemeClr val="accent5"/>
                </a:solidFill>
                <a:latin typeface="Bebas Neue Regular" panose="00000500000000000000" pitchFamily="2" charset="0"/>
              </a:defRPr>
            </a:lvl1pPr>
          </a:lstStyle>
          <a:p>
            <a:pPr lvl="0"/>
            <a:r>
              <a:rPr lang="de-DE"/>
              <a:t>FOLIENUNTERTITEL BEARBEITEN</a:t>
            </a:r>
          </a:p>
        </p:txBody>
      </p:sp>
      <p:sp>
        <p:nvSpPr>
          <p:cNvPr id="6" name="Folietitel"/>
          <p:cNvSpPr>
            <a:spLocks noGrp="1"/>
          </p:cNvSpPr>
          <p:nvPr>
            <p:ph type="title" hasCustomPrompt="1"/>
          </p:nvPr>
        </p:nvSpPr>
        <p:spPr>
          <a:xfrm>
            <a:off x="330198" y="273844"/>
            <a:ext cx="6532546" cy="498584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accent5"/>
                </a:solidFill>
              </a:defRPr>
            </a:lvl1pPr>
          </a:lstStyle>
          <a:p>
            <a:r>
              <a:rPr lang="de-DE"/>
              <a:t>FOLIENTITEL BEARBEITEN</a:t>
            </a:r>
          </a:p>
        </p:txBody>
      </p:sp>
      <p:sp>
        <p:nvSpPr>
          <p:cNvPr id="4" name="Titelbox"/>
          <p:cNvSpPr/>
          <p:nvPr userDrawn="1"/>
        </p:nvSpPr>
        <p:spPr>
          <a:xfrm>
            <a:off x="303198" y="326571"/>
            <a:ext cx="54000" cy="675000"/>
          </a:xfrm>
          <a:prstGeom prst="rect">
            <a:avLst/>
          </a:prstGeom>
          <a:solidFill>
            <a:srgbClr val="EF3F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/>
          </a:p>
        </p:txBody>
      </p:sp>
    </p:spTree>
    <p:extLst>
      <p:ext uri="{BB962C8B-B14F-4D97-AF65-F5344CB8AC3E}">
        <p14:creationId xmlns:p14="http://schemas.microsoft.com/office/powerpoint/2010/main" val="7838353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24731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94" r:id="rId23"/>
    <p:sldLayoutId id="2147483695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de-DE" sz="56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CodeFlix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 (</a:t>
            </a:r>
            <a:r>
              <a:rPr lang="en-US" sz="2800" dirty="0" err="1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Churnrate</a:t>
            </a: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)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Thomas </a:t>
            </a:r>
            <a:r>
              <a:rPr lang="de-DE" sz="2800" dirty="0" err="1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Musieracki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02.05.2020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2850075" y="2246885"/>
            <a:ext cx="1040690" cy="3484984"/>
            <a:chOff x="3800099" y="2995846"/>
            <a:chExt cx="1387587" cy="4646645"/>
          </a:xfrm>
        </p:grpSpPr>
        <p:sp>
          <p:nvSpPr>
            <p:cNvPr id="40" name="Freihandform 39"/>
            <p:cNvSpPr/>
            <p:nvPr/>
          </p:nvSpPr>
          <p:spPr>
            <a:xfrm>
              <a:off x="3800099" y="5317244"/>
              <a:ext cx="1387587" cy="839970"/>
            </a:xfrm>
            <a:custGeom>
              <a:avLst/>
              <a:gdLst>
                <a:gd name="connsiteX0" fmla="*/ 945033 w 1537515"/>
                <a:gd name="connsiteY0" fmla="*/ 0 h 930728"/>
                <a:gd name="connsiteX1" fmla="*/ 1537515 w 1537515"/>
                <a:gd name="connsiteY1" fmla="*/ 0 h 930728"/>
                <a:gd name="connsiteX2" fmla="*/ 1165744 w 1537515"/>
                <a:gd name="connsiteY2" fmla="*/ 765698 h 930728"/>
                <a:gd name="connsiteX3" fmla="*/ 1165744 w 1537515"/>
                <a:gd name="connsiteY3" fmla="*/ 765697 h 930728"/>
                <a:gd name="connsiteX4" fmla="*/ 1085616 w 1537515"/>
                <a:gd name="connsiteY4" fmla="*/ 930728 h 930728"/>
                <a:gd name="connsiteX5" fmla="*/ 0 w 1537515"/>
                <a:gd name="connsiteY5" fmla="*/ 895965 h 930728"/>
                <a:gd name="connsiteX6" fmla="*/ 0 w 1537515"/>
                <a:gd name="connsiteY6" fmla="*/ 763031 h 930728"/>
                <a:gd name="connsiteX7" fmla="*/ 288896 w 1537515"/>
                <a:gd name="connsiteY7" fmla="*/ 529772 h 930728"/>
                <a:gd name="connsiteX8" fmla="*/ 288897 w 1537515"/>
                <a:gd name="connsiteY8" fmla="*/ 529772 h 93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7515" h="930728">
                  <a:moveTo>
                    <a:pt x="945033" y="0"/>
                  </a:moveTo>
                  <a:lnTo>
                    <a:pt x="1537515" y="0"/>
                  </a:lnTo>
                  <a:lnTo>
                    <a:pt x="1165744" y="765698"/>
                  </a:lnTo>
                  <a:lnTo>
                    <a:pt x="1165744" y="765697"/>
                  </a:lnTo>
                  <a:lnTo>
                    <a:pt x="1085616" y="930728"/>
                  </a:lnTo>
                  <a:lnTo>
                    <a:pt x="0" y="895965"/>
                  </a:lnTo>
                  <a:lnTo>
                    <a:pt x="0" y="763031"/>
                  </a:lnTo>
                  <a:lnTo>
                    <a:pt x="288896" y="529772"/>
                  </a:lnTo>
                  <a:lnTo>
                    <a:pt x="288897" y="52977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38" name="Rechteck 37"/>
            <p:cNvSpPr/>
            <p:nvPr/>
          </p:nvSpPr>
          <p:spPr>
            <a:xfrm>
              <a:off x="3800099" y="6005940"/>
              <a:ext cx="1052069" cy="16365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9" name="Rechteck 8"/>
            <p:cNvSpPr/>
            <p:nvPr/>
          </p:nvSpPr>
          <p:spPr>
            <a:xfrm>
              <a:off x="4665133" y="2995846"/>
              <a:ext cx="522553" cy="232139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</p:grp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tx1"/>
                </a:solidFill>
                <a:latin typeface="Bebas Neue" panose="020B0606020202050201" pitchFamily="34" charset="77"/>
              </a:rPr>
              <a:t>cHURN</a:t>
            </a:r>
            <a:r>
              <a:rPr lang="de-DE" dirty="0">
                <a:solidFill>
                  <a:schemeClr val="tx1"/>
                </a:solidFill>
                <a:latin typeface="Bebas Neue" panose="020B0606020202050201" pitchFamily="34" charset="77"/>
              </a:rPr>
              <a:t> RATE / USER SEGMENT</a:t>
            </a:r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3 different </a:t>
            </a:r>
            <a:r>
              <a:rPr lang="de-DE" dirty="0" err="1">
                <a:solidFill>
                  <a:schemeClr val="tx1"/>
                </a:solidFill>
              </a:rPr>
              <a:t>Periods</a:t>
            </a:r>
            <a:endParaRPr lang="de-DE" dirty="0">
              <a:solidFill>
                <a:schemeClr val="tx1"/>
              </a:solidFill>
            </a:endParaRPr>
          </a:p>
        </p:txBody>
      </p:sp>
      <p:grpSp>
        <p:nvGrpSpPr>
          <p:cNvPr id="3" name="Gruppieren 2"/>
          <p:cNvGrpSpPr/>
          <p:nvPr/>
        </p:nvGrpSpPr>
        <p:grpSpPr>
          <a:xfrm>
            <a:off x="5280620" y="2013625"/>
            <a:ext cx="1040692" cy="3718244"/>
            <a:chOff x="7040826" y="2684834"/>
            <a:chExt cx="1387589" cy="4957658"/>
          </a:xfrm>
        </p:grpSpPr>
        <p:sp>
          <p:nvSpPr>
            <p:cNvPr id="41" name="Freihandform 40"/>
            <p:cNvSpPr/>
            <p:nvPr/>
          </p:nvSpPr>
          <p:spPr>
            <a:xfrm flipH="1">
              <a:off x="7040827" y="5317244"/>
              <a:ext cx="1387587" cy="839970"/>
            </a:xfrm>
            <a:custGeom>
              <a:avLst/>
              <a:gdLst>
                <a:gd name="connsiteX0" fmla="*/ 945033 w 1537515"/>
                <a:gd name="connsiteY0" fmla="*/ 0 h 930728"/>
                <a:gd name="connsiteX1" fmla="*/ 1537515 w 1537515"/>
                <a:gd name="connsiteY1" fmla="*/ 0 h 930728"/>
                <a:gd name="connsiteX2" fmla="*/ 1165744 w 1537515"/>
                <a:gd name="connsiteY2" fmla="*/ 765698 h 930728"/>
                <a:gd name="connsiteX3" fmla="*/ 1165744 w 1537515"/>
                <a:gd name="connsiteY3" fmla="*/ 765697 h 930728"/>
                <a:gd name="connsiteX4" fmla="*/ 1085616 w 1537515"/>
                <a:gd name="connsiteY4" fmla="*/ 930728 h 930728"/>
                <a:gd name="connsiteX5" fmla="*/ 0 w 1537515"/>
                <a:gd name="connsiteY5" fmla="*/ 895965 h 930728"/>
                <a:gd name="connsiteX6" fmla="*/ 0 w 1537515"/>
                <a:gd name="connsiteY6" fmla="*/ 763031 h 930728"/>
                <a:gd name="connsiteX7" fmla="*/ 288896 w 1537515"/>
                <a:gd name="connsiteY7" fmla="*/ 529772 h 930728"/>
                <a:gd name="connsiteX8" fmla="*/ 288897 w 1537515"/>
                <a:gd name="connsiteY8" fmla="*/ 529772 h 93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7515" h="930728">
                  <a:moveTo>
                    <a:pt x="945033" y="0"/>
                  </a:moveTo>
                  <a:lnTo>
                    <a:pt x="1537515" y="0"/>
                  </a:lnTo>
                  <a:lnTo>
                    <a:pt x="1165744" y="765698"/>
                  </a:lnTo>
                  <a:lnTo>
                    <a:pt x="1165744" y="765697"/>
                  </a:lnTo>
                  <a:lnTo>
                    <a:pt x="1085616" y="930728"/>
                  </a:lnTo>
                  <a:lnTo>
                    <a:pt x="0" y="895965"/>
                  </a:lnTo>
                  <a:lnTo>
                    <a:pt x="0" y="763031"/>
                  </a:lnTo>
                  <a:lnTo>
                    <a:pt x="288896" y="529772"/>
                  </a:lnTo>
                  <a:lnTo>
                    <a:pt x="288897" y="52977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7" name="Rechteck 6"/>
            <p:cNvSpPr/>
            <p:nvPr/>
          </p:nvSpPr>
          <p:spPr>
            <a:xfrm>
              <a:off x="7376346" y="6005941"/>
              <a:ext cx="1052069" cy="163655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52" name="Rechteck 51"/>
            <p:cNvSpPr/>
            <p:nvPr/>
          </p:nvSpPr>
          <p:spPr>
            <a:xfrm>
              <a:off x="7040826" y="2684834"/>
              <a:ext cx="536215" cy="2632409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4191167" y="1375108"/>
            <a:ext cx="789052" cy="4356761"/>
            <a:chOff x="5588222" y="1833477"/>
            <a:chExt cx="1052069" cy="5809015"/>
          </a:xfrm>
        </p:grpSpPr>
        <p:sp>
          <p:nvSpPr>
            <p:cNvPr id="6" name="Rechteck 5"/>
            <p:cNvSpPr/>
            <p:nvPr/>
          </p:nvSpPr>
          <p:spPr>
            <a:xfrm>
              <a:off x="5588222" y="6005941"/>
              <a:ext cx="1052069" cy="16365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10" name="Trapezoid 9"/>
            <p:cNvSpPr/>
            <p:nvPr/>
          </p:nvSpPr>
          <p:spPr>
            <a:xfrm>
              <a:off x="5588222" y="5317244"/>
              <a:ext cx="1052069" cy="688697"/>
            </a:xfrm>
            <a:prstGeom prst="trapezoid">
              <a:avLst>
                <a:gd name="adj" fmla="val 39209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54" name="Rechteck 53"/>
            <p:cNvSpPr/>
            <p:nvPr/>
          </p:nvSpPr>
          <p:spPr>
            <a:xfrm>
              <a:off x="5857803" y="1833477"/>
              <a:ext cx="513863" cy="34837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6234821" y="3028989"/>
            <a:ext cx="1427583" cy="2702881"/>
            <a:chOff x="8313095" y="4038651"/>
            <a:chExt cx="1903444" cy="3603841"/>
          </a:xfrm>
        </p:grpSpPr>
        <p:sp>
          <p:nvSpPr>
            <p:cNvPr id="76" name="Freihandform 75"/>
            <p:cNvSpPr/>
            <p:nvPr/>
          </p:nvSpPr>
          <p:spPr>
            <a:xfrm flipH="1">
              <a:off x="8313095" y="5317242"/>
              <a:ext cx="1903441" cy="748084"/>
            </a:xfrm>
            <a:custGeom>
              <a:avLst/>
              <a:gdLst>
                <a:gd name="connsiteX0" fmla="*/ 1304214 w 2109107"/>
                <a:gd name="connsiteY0" fmla="*/ 0 h 828914"/>
                <a:gd name="connsiteX1" fmla="*/ 2109107 w 2109107"/>
                <a:gd name="connsiteY1" fmla="*/ 0 h 828914"/>
                <a:gd name="connsiteX2" fmla="*/ 1452971 w 2109107"/>
                <a:gd name="connsiteY2" fmla="*/ 529772 h 828914"/>
                <a:gd name="connsiteX3" fmla="*/ 1452970 w 2109107"/>
                <a:gd name="connsiteY3" fmla="*/ 529772 h 828914"/>
                <a:gd name="connsiteX4" fmla="*/ 1165744 w 2109107"/>
                <a:gd name="connsiteY4" fmla="*/ 761683 h 828914"/>
                <a:gd name="connsiteX5" fmla="*/ 1164074 w 2109107"/>
                <a:gd name="connsiteY5" fmla="*/ 763031 h 828914"/>
                <a:gd name="connsiteX6" fmla="*/ 1164074 w 2109107"/>
                <a:gd name="connsiteY6" fmla="*/ 828914 h 828914"/>
                <a:gd name="connsiteX7" fmla="*/ 0 w 2109107"/>
                <a:gd name="connsiteY7" fmla="*/ 828914 h 828914"/>
                <a:gd name="connsiteX8" fmla="*/ 0 w 2109107"/>
                <a:gd name="connsiteY8" fmla="*/ 760250 h 828914"/>
                <a:gd name="connsiteX9" fmla="*/ 17229 w 2109107"/>
                <a:gd name="connsiteY9" fmla="*/ 750084 h 828914"/>
                <a:gd name="connsiteX10" fmla="*/ 427924 w 2109107"/>
                <a:gd name="connsiteY10" fmla="*/ 510722 h 82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09107" h="828914">
                  <a:moveTo>
                    <a:pt x="1304214" y="0"/>
                  </a:moveTo>
                  <a:lnTo>
                    <a:pt x="2109107" y="0"/>
                  </a:lnTo>
                  <a:lnTo>
                    <a:pt x="1452971" y="529772"/>
                  </a:lnTo>
                  <a:lnTo>
                    <a:pt x="1452970" y="529772"/>
                  </a:lnTo>
                  <a:lnTo>
                    <a:pt x="1165744" y="761683"/>
                  </a:lnTo>
                  <a:lnTo>
                    <a:pt x="1164074" y="763031"/>
                  </a:lnTo>
                  <a:lnTo>
                    <a:pt x="1164074" y="828914"/>
                  </a:lnTo>
                  <a:lnTo>
                    <a:pt x="0" y="828914"/>
                  </a:lnTo>
                  <a:lnTo>
                    <a:pt x="0" y="760250"/>
                  </a:lnTo>
                  <a:lnTo>
                    <a:pt x="17229" y="750084"/>
                  </a:lnTo>
                  <a:lnTo>
                    <a:pt x="427924" y="510722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77" name="Rechteck 76"/>
            <p:cNvSpPr/>
            <p:nvPr/>
          </p:nvSpPr>
          <p:spPr>
            <a:xfrm flipH="1">
              <a:off x="8313095" y="4038651"/>
              <a:ext cx="726729" cy="1278591"/>
            </a:xfrm>
            <a:prstGeom prst="rect">
              <a:avLst/>
            </a:prstGeom>
            <a:solidFill>
              <a:schemeClr val="accent3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8" name="Rechteck 7"/>
            <p:cNvSpPr/>
            <p:nvPr/>
          </p:nvSpPr>
          <p:spPr>
            <a:xfrm>
              <a:off x="9164470" y="6005941"/>
              <a:ext cx="1052069" cy="1636551"/>
            </a:xfrm>
            <a:prstGeom prst="rect">
              <a:avLst/>
            </a:prstGeom>
            <a:solidFill>
              <a:schemeClr val="accent3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</p:grpSp>
      <p:sp>
        <p:nvSpPr>
          <p:cNvPr id="81" name="Rechteck 80"/>
          <p:cNvSpPr/>
          <p:nvPr/>
        </p:nvSpPr>
        <p:spPr>
          <a:xfrm rot="16200000">
            <a:off x="4387285" y="-114404"/>
            <a:ext cx="385397" cy="33644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675"/>
          </a:p>
        </p:txBody>
      </p:sp>
      <p:grpSp>
        <p:nvGrpSpPr>
          <p:cNvPr id="19" name="Gruppieren 18"/>
          <p:cNvGrpSpPr/>
          <p:nvPr/>
        </p:nvGrpSpPr>
        <p:grpSpPr>
          <a:xfrm>
            <a:off x="6262192" y="2889137"/>
            <a:ext cx="1778264" cy="824747"/>
            <a:chOff x="8349589" y="3852183"/>
            <a:chExt cx="2371019" cy="1099662"/>
          </a:xfrm>
        </p:grpSpPr>
        <p:sp>
          <p:nvSpPr>
            <p:cNvPr id="82" name="Rechteck 81"/>
            <p:cNvSpPr/>
            <p:nvPr/>
          </p:nvSpPr>
          <p:spPr>
            <a:xfrm rot="5400000" flipH="1">
              <a:off x="8625520" y="3762719"/>
              <a:ext cx="726729" cy="1278591"/>
            </a:xfrm>
            <a:prstGeom prst="rect">
              <a:avLst/>
            </a:prstGeom>
            <a:solidFill>
              <a:schemeClr val="accent3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85" name="Rechteck 84"/>
            <p:cNvSpPr/>
            <p:nvPr/>
          </p:nvSpPr>
          <p:spPr>
            <a:xfrm>
              <a:off x="9620946" y="3852183"/>
              <a:ext cx="1099662" cy="1099662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 dirty="0"/>
            </a:p>
          </p:txBody>
        </p:sp>
      </p:grpSp>
      <p:sp>
        <p:nvSpPr>
          <p:cNvPr id="86" name="Rechteck 85"/>
          <p:cNvSpPr/>
          <p:nvPr/>
        </p:nvSpPr>
        <p:spPr>
          <a:xfrm>
            <a:off x="6085227" y="1155432"/>
            <a:ext cx="824747" cy="82474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600" dirty="0"/>
          </a:p>
        </p:txBody>
      </p:sp>
      <p:grpSp>
        <p:nvGrpSpPr>
          <p:cNvPr id="15" name="Gruppieren 14"/>
          <p:cNvGrpSpPr/>
          <p:nvPr/>
        </p:nvGrpSpPr>
        <p:grpSpPr>
          <a:xfrm>
            <a:off x="5298184" y="1817600"/>
            <a:ext cx="3141028" cy="824747"/>
            <a:chOff x="7064245" y="2423467"/>
            <a:chExt cx="4188037" cy="1099662"/>
          </a:xfrm>
        </p:grpSpPr>
        <p:sp>
          <p:nvSpPr>
            <p:cNvPr id="80" name="Rechteck 79"/>
            <p:cNvSpPr/>
            <p:nvPr/>
          </p:nvSpPr>
          <p:spPr>
            <a:xfrm rot="16200000" flipV="1">
              <a:off x="8372283" y="1376795"/>
              <a:ext cx="536215" cy="3152292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87" name="Rechteck 86"/>
            <p:cNvSpPr/>
            <p:nvPr/>
          </p:nvSpPr>
          <p:spPr>
            <a:xfrm>
              <a:off x="10152620" y="2423467"/>
              <a:ext cx="1099662" cy="109966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 dirty="0"/>
            </a:p>
          </p:txBody>
        </p:sp>
      </p:grpSp>
      <p:grpSp>
        <p:nvGrpSpPr>
          <p:cNvPr id="14" name="Gruppieren 13"/>
          <p:cNvGrpSpPr/>
          <p:nvPr/>
        </p:nvGrpSpPr>
        <p:grpSpPr>
          <a:xfrm>
            <a:off x="1491134" y="2035592"/>
            <a:ext cx="2399632" cy="824747"/>
            <a:chOff x="1988178" y="2714123"/>
            <a:chExt cx="3199509" cy="1099662"/>
          </a:xfrm>
        </p:grpSpPr>
        <p:sp>
          <p:nvSpPr>
            <p:cNvPr id="33" name="Rechteck 32"/>
            <p:cNvSpPr/>
            <p:nvPr/>
          </p:nvSpPr>
          <p:spPr>
            <a:xfrm>
              <a:off x="3002221" y="2995845"/>
              <a:ext cx="2185466" cy="52728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50"/>
            </a:p>
          </p:txBody>
        </p:sp>
        <p:sp>
          <p:nvSpPr>
            <p:cNvPr id="88" name="Rechteck 87"/>
            <p:cNvSpPr/>
            <p:nvPr/>
          </p:nvSpPr>
          <p:spPr>
            <a:xfrm>
              <a:off x="1988178" y="2714123"/>
              <a:ext cx="1099662" cy="109966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 dirty="0"/>
            </a:p>
          </p:txBody>
        </p:sp>
      </p:grpSp>
      <p:sp>
        <p:nvSpPr>
          <p:cNvPr id="89" name="Rechteck 88"/>
          <p:cNvSpPr/>
          <p:nvPr/>
        </p:nvSpPr>
        <p:spPr>
          <a:xfrm>
            <a:off x="2251665" y="1155432"/>
            <a:ext cx="824747" cy="82474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600" dirty="0"/>
          </a:p>
        </p:txBody>
      </p:sp>
      <p:grpSp>
        <p:nvGrpSpPr>
          <p:cNvPr id="17" name="Gruppieren 16"/>
          <p:cNvGrpSpPr/>
          <p:nvPr/>
        </p:nvGrpSpPr>
        <p:grpSpPr>
          <a:xfrm>
            <a:off x="640343" y="3198400"/>
            <a:ext cx="2303181" cy="824747"/>
            <a:chOff x="853791" y="4264533"/>
            <a:chExt cx="3070908" cy="1099662"/>
          </a:xfrm>
        </p:grpSpPr>
        <p:sp>
          <p:nvSpPr>
            <p:cNvPr id="37" name="Rechteck 36"/>
            <p:cNvSpPr/>
            <p:nvPr/>
          </p:nvSpPr>
          <p:spPr>
            <a:xfrm>
              <a:off x="1870075" y="4450996"/>
              <a:ext cx="2054624" cy="724254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91" name="Rechteck 90"/>
            <p:cNvSpPr/>
            <p:nvPr/>
          </p:nvSpPr>
          <p:spPr>
            <a:xfrm>
              <a:off x="853791" y="4264533"/>
              <a:ext cx="1099662" cy="109966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 dirty="0"/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1508982" y="3338247"/>
            <a:ext cx="1427581" cy="2391383"/>
            <a:chOff x="2011975" y="4450996"/>
            <a:chExt cx="1903441" cy="3188510"/>
          </a:xfrm>
        </p:grpSpPr>
        <p:sp>
          <p:nvSpPr>
            <p:cNvPr id="72" name="Freihandform 71"/>
            <p:cNvSpPr/>
            <p:nvPr/>
          </p:nvSpPr>
          <p:spPr>
            <a:xfrm>
              <a:off x="2011975" y="5317242"/>
              <a:ext cx="1903441" cy="748084"/>
            </a:xfrm>
            <a:custGeom>
              <a:avLst/>
              <a:gdLst>
                <a:gd name="connsiteX0" fmla="*/ 1304214 w 2109107"/>
                <a:gd name="connsiteY0" fmla="*/ 0 h 828914"/>
                <a:gd name="connsiteX1" fmla="*/ 2109107 w 2109107"/>
                <a:gd name="connsiteY1" fmla="*/ 0 h 828914"/>
                <a:gd name="connsiteX2" fmla="*/ 1452971 w 2109107"/>
                <a:gd name="connsiteY2" fmla="*/ 529772 h 828914"/>
                <a:gd name="connsiteX3" fmla="*/ 1452970 w 2109107"/>
                <a:gd name="connsiteY3" fmla="*/ 529772 h 828914"/>
                <a:gd name="connsiteX4" fmla="*/ 1165744 w 2109107"/>
                <a:gd name="connsiteY4" fmla="*/ 761683 h 828914"/>
                <a:gd name="connsiteX5" fmla="*/ 1164074 w 2109107"/>
                <a:gd name="connsiteY5" fmla="*/ 763031 h 828914"/>
                <a:gd name="connsiteX6" fmla="*/ 1164074 w 2109107"/>
                <a:gd name="connsiteY6" fmla="*/ 828914 h 828914"/>
                <a:gd name="connsiteX7" fmla="*/ 0 w 2109107"/>
                <a:gd name="connsiteY7" fmla="*/ 828914 h 828914"/>
                <a:gd name="connsiteX8" fmla="*/ 0 w 2109107"/>
                <a:gd name="connsiteY8" fmla="*/ 760250 h 828914"/>
                <a:gd name="connsiteX9" fmla="*/ 17229 w 2109107"/>
                <a:gd name="connsiteY9" fmla="*/ 750084 h 828914"/>
                <a:gd name="connsiteX10" fmla="*/ 427924 w 2109107"/>
                <a:gd name="connsiteY10" fmla="*/ 510722 h 82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09107" h="828914">
                  <a:moveTo>
                    <a:pt x="1304214" y="0"/>
                  </a:moveTo>
                  <a:lnTo>
                    <a:pt x="2109107" y="0"/>
                  </a:lnTo>
                  <a:lnTo>
                    <a:pt x="1452971" y="529772"/>
                  </a:lnTo>
                  <a:lnTo>
                    <a:pt x="1452970" y="529772"/>
                  </a:lnTo>
                  <a:lnTo>
                    <a:pt x="1165744" y="761683"/>
                  </a:lnTo>
                  <a:lnTo>
                    <a:pt x="1164074" y="763031"/>
                  </a:lnTo>
                  <a:lnTo>
                    <a:pt x="1164074" y="828914"/>
                  </a:lnTo>
                  <a:lnTo>
                    <a:pt x="0" y="828914"/>
                  </a:lnTo>
                  <a:lnTo>
                    <a:pt x="0" y="760250"/>
                  </a:lnTo>
                  <a:lnTo>
                    <a:pt x="17229" y="750084"/>
                  </a:lnTo>
                  <a:lnTo>
                    <a:pt x="427924" y="51072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4" name="Rechteck 3"/>
            <p:cNvSpPr/>
            <p:nvPr/>
          </p:nvSpPr>
          <p:spPr>
            <a:xfrm>
              <a:off x="2011975" y="6002955"/>
              <a:ext cx="1052069" cy="163655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36" name="Rechteck 35"/>
            <p:cNvSpPr/>
            <p:nvPr/>
          </p:nvSpPr>
          <p:spPr>
            <a:xfrm>
              <a:off x="3197928" y="4450996"/>
              <a:ext cx="717488" cy="8662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</p:grpSp>
      <p:sp>
        <p:nvSpPr>
          <p:cNvPr id="39" name="Diagonal liegende Ecken des Rechtecks schneiden 4">
            <a:extLst>
              <a:ext uri="{FF2B5EF4-FFF2-40B4-BE49-F238E27FC236}">
                <a16:creationId xmlns:a16="http://schemas.microsoft.com/office/drawing/2014/main" id="{2511EC8C-B0E8-9F41-AF34-D4711DBF0045}"/>
              </a:ext>
            </a:extLst>
          </p:cNvPr>
          <p:cNvSpPr/>
          <p:nvPr/>
        </p:nvSpPr>
        <p:spPr>
          <a:xfrm flipV="1">
            <a:off x="8356009" y="152597"/>
            <a:ext cx="645488" cy="567665"/>
          </a:xfrm>
          <a:custGeom>
            <a:avLst/>
            <a:gdLst>
              <a:gd name="connsiteX0" fmla="*/ 0 w 894736"/>
              <a:gd name="connsiteY0" fmla="*/ 0 h 670472"/>
              <a:gd name="connsiteX1" fmla="*/ 782988 w 894736"/>
              <a:gd name="connsiteY1" fmla="*/ 0 h 670472"/>
              <a:gd name="connsiteX2" fmla="*/ 894736 w 894736"/>
              <a:gd name="connsiteY2" fmla="*/ 111748 h 670472"/>
              <a:gd name="connsiteX3" fmla="*/ 894736 w 894736"/>
              <a:gd name="connsiteY3" fmla="*/ 670472 h 670472"/>
              <a:gd name="connsiteX4" fmla="*/ 894736 w 894736"/>
              <a:gd name="connsiteY4" fmla="*/ 670472 h 670472"/>
              <a:gd name="connsiteX5" fmla="*/ 111748 w 894736"/>
              <a:gd name="connsiteY5" fmla="*/ 670472 h 670472"/>
              <a:gd name="connsiteX6" fmla="*/ 0 w 894736"/>
              <a:gd name="connsiteY6" fmla="*/ 558724 h 670472"/>
              <a:gd name="connsiteX7" fmla="*/ 0 w 894736"/>
              <a:gd name="connsiteY7" fmla="*/ 0 h 670472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67692"/>
              <a:gd name="connsiteY0" fmla="*/ 0 h 763091"/>
              <a:gd name="connsiteX1" fmla="*/ 855944 w 967692"/>
              <a:gd name="connsiteY1" fmla="*/ 92619 h 763091"/>
              <a:gd name="connsiteX2" fmla="*/ 967692 w 967692"/>
              <a:gd name="connsiteY2" fmla="*/ 204367 h 763091"/>
              <a:gd name="connsiteX3" fmla="*/ 967692 w 967692"/>
              <a:gd name="connsiteY3" fmla="*/ 763091 h 763091"/>
              <a:gd name="connsiteX4" fmla="*/ 967692 w 967692"/>
              <a:gd name="connsiteY4" fmla="*/ 763091 h 763091"/>
              <a:gd name="connsiteX5" fmla="*/ 184704 w 967692"/>
              <a:gd name="connsiteY5" fmla="*/ 763091 h 763091"/>
              <a:gd name="connsiteX6" fmla="*/ 72956 w 967692"/>
              <a:gd name="connsiteY6" fmla="*/ 651343 h 763091"/>
              <a:gd name="connsiteX7" fmla="*/ 0 w 967692"/>
              <a:gd name="connsiteY7" fmla="*/ 0 h 763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92" h="763091">
                <a:moveTo>
                  <a:pt x="0" y="0"/>
                </a:moveTo>
                <a:cubicBezTo>
                  <a:pt x="312058" y="148860"/>
                  <a:pt x="552341" y="43458"/>
                  <a:pt x="855944" y="92619"/>
                </a:cubicBezTo>
                <a:lnTo>
                  <a:pt x="967692" y="204367"/>
                </a:lnTo>
                <a:lnTo>
                  <a:pt x="967692" y="763091"/>
                </a:lnTo>
                <a:lnTo>
                  <a:pt x="967692" y="763091"/>
                </a:lnTo>
                <a:lnTo>
                  <a:pt x="184704" y="763091"/>
                </a:lnTo>
                <a:lnTo>
                  <a:pt x="72956" y="651343"/>
                </a:lnTo>
                <a:cubicBezTo>
                  <a:pt x="57781" y="440325"/>
                  <a:pt x="106615" y="211018"/>
                  <a:pt x="0" y="0"/>
                </a:cubicBezTo>
                <a:close/>
              </a:path>
            </a:pathLst>
          </a:custGeom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60B35A88-4262-A948-9C63-3A74D8CFED8D}"/>
              </a:ext>
            </a:extLst>
          </p:cNvPr>
          <p:cNvSpPr txBox="1"/>
          <p:nvPr/>
        </p:nvSpPr>
        <p:spPr>
          <a:xfrm>
            <a:off x="8538571" y="207377"/>
            <a:ext cx="44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77"/>
              </a:rPr>
              <a:t>4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E87F8A3-DA6A-0844-BC0A-A6C4D5F58CFC}"/>
              </a:ext>
            </a:extLst>
          </p:cNvPr>
          <p:cNvSpPr txBox="1"/>
          <p:nvPr/>
        </p:nvSpPr>
        <p:spPr>
          <a:xfrm>
            <a:off x="1711641" y="3422225"/>
            <a:ext cx="1243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>
                <a:solidFill>
                  <a:schemeClr val="bg1"/>
                </a:solidFill>
                <a:latin typeface="Bebas Neue" panose="020B0606020202050201" pitchFamily="34" charset="77"/>
              </a:rPr>
              <a:t>Month</a:t>
            </a:r>
            <a:r>
              <a:rPr lang="de-DE" sz="2000" dirty="0">
                <a:solidFill>
                  <a:schemeClr val="bg1"/>
                </a:solidFill>
                <a:latin typeface="Bebas Neue" panose="020B0606020202050201" pitchFamily="34" charset="77"/>
              </a:rPr>
              <a:t> 1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B5537E75-8910-B342-9999-7833D8E95994}"/>
              </a:ext>
            </a:extLst>
          </p:cNvPr>
          <p:cNvSpPr txBox="1"/>
          <p:nvPr/>
        </p:nvSpPr>
        <p:spPr>
          <a:xfrm>
            <a:off x="6311679" y="3138192"/>
            <a:ext cx="1243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>
                <a:solidFill>
                  <a:schemeClr val="bg1"/>
                </a:solidFill>
                <a:latin typeface="Bebas Neue" panose="020B0606020202050201" pitchFamily="34" charset="77"/>
              </a:rPr>
              <a:t>Month</a:t>
            </a:r>
            <a:r>
              <a:rPr lang="de-DE" sz="2000" dirty="0">
                <a:solidFill>
                  <a:schemeClr val="bg1"/>
                </a:solidFill>
                <a:latin typeface="Bebas Neue" panose="020B0606020202050201" pitchFamily="34" charset="77"/>
              </a:rPr>
              <a:t> 1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346E7331-1001-F544-BA4E-4C3BEFE2731D}"/>
              </a:ext>
            </a:extLst>
          </p:cNvPr>
          <p:cNvSpPr txBox="1"/>
          <p:nvPr/>
        </p:nvSpPr>
        <p:spPr>
          <a:xfrm>
            <a:off x="2529448" y="2265343"/>
            <a:ext cx="1243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>
                <a:solidFill>
                  <a:schemeClr val="bg1"/>
                </a:solidFill>
                <a:latin typeface="Bebas Neue" panose="020B0606020202050201" pitchFamily="34" charset="77"/>
              </a:rPr>
              <a:t>Month</a:t>
            </a:r>
            <a:r>
              <a:rPr lang="de-DE" sz="2000" dirty="0">
                <a:solidFill>
                  <a:schemeClr val="bg1"/>
                </a:solidFill>
                <a:latin typeface="Bebas Neue" panose="020B0606020202050201" pitchFamily="34" charset="77"/>
              </a:rPr>
              <a:t> 2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C6C89256-309D-F940-B728-50A06A90D40E}"/>
              </a:ext>
            </a:extLst>
          </p:cNvPr>
          <p:cNvSpPr txBox="1"/>
          <p:nvPr/>
        </p:nvSpPr>
        <p:spPr>
          <a:xfrm>
            <a:off x="6005248" y="2044505"/>
            <a:ext cx="1243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>
                <a:solidFill>
                  <a:schemeClr val="bg1"/>
                </a:solidFill>
                <a:latin typeface="Bebas Neue" panose="020B0606020202050201" pitchFamily="34" charset="77"/>
              </a:rPr>
              <a:t>Month</a:t>
            </a:r>
            <a:r>
              <a:rPr lang="de-DE" sz="2000" dirty="0">
                <a:solidFill>
                  <a:schemeClr val="bg1"/>
                </a:solidFill>
                <a:latin typeface="Bebas Neue" panose="020B0606020202050201" pitchFamily="34" charset="77"/>
              </a:rPr>
              <a:t> 2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41B46D87-9F37-D346-806C-647896B130F7}"/>
              </a:ext>
            </a:extLst>
          </p:cNvPr>
          <p:cNvSpPr txBox="1"/>
          <p:nvPr/>
        </p:nvSpPr>
        <p:spPr>
          <a:xfrm>
            <a:off x="4153943" y="1399133"/>
            <a:ext cx="1243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>
                <a:solidFill>
                  <a:schemeClr val="bg1"/>
                </a:solidFill>
                <a:latin typeface="Bebas Neue" panose="020B0606020202050201" pitchFamily="34" charset="77"/>
              </a:rPr>
              <a:t>Month</a:t>
            </a:r>
            <a:r>
              <a:rPr lang="de-DE" sz="2000" dirty="0">
                <a:solidFill>
                  <a:schemeClr val="bg1"/>
                </a:solidFill>
                <a:latin typeface="Bebas Neue" panose="020B0606020202050201" pitchFamily="34" charset="77"/>
              </a:rPr>
              <a:t>  3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E90373F-E94B-0B4D-A722-CBBF526F3763}"/>
              </a:ext>
            </a:extLst>
          </p:cNvPr>
          <p:cNvSpPr txBox="1"/>
          <p:nvPr/>
        </p:nvSpPr>
        <p:spPr>
          <a:xfrm>
            <a:off x="814482" y="3397135"/>
            <a:ext cx="654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8%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D20BF093-E485-8343-9144-A1CC37D30C48}"/>
              </a:ext>
            </a:extLst>
          </p:cNvPr>
          <p:cNvSpPr txBox="1"/>
          <p:nvPr/>
        </p:nvSpPr>
        <p:spPr>
          <a:xfrm>
            <a:off x="1669039" y="2230634"/>
            <a:ext cx="654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7%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DC711983-5D37-E54F-BEFC-E97B91D883D8}"/>
              </a:ext>
            </a:extLst>
          </p:cNvPr>
          <p:cNvSpPr txBox="1"/>
          <p:nvPr/>
        </p:nvSpPr>
        <p:spPr>
          <a:xfrm>
            <a:off x="2296995" y="1362798"/>
            <a:ext cx="880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12%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403FC511-5F5E-F64E-B3DF-A65DB743B989}"/>
              </a:ext>
            </a:extLst>
          </p:cNvPr>
          <p:cNvSpPr txBox="1"/>
          <p:nvPr/>
        </p:nvSpPr>
        <p:spPr>
          <a:xfrm>
            <a:off x="2984608" y="4771807"/>
            <a:ext cx="654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30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95E7F5-0D8E-7941-811A-BC8EE9D4F858}"/>
              </a:ext>
            </a:extLst>
          </p:cNvPr>
          <p:cNvSpPr txBox="1"/>
          <p:nvPr/>
        </p:nvSpPr>
        <p:spPr>
          <a:xfrm>
            <a:off x="1642477" y="4717048"/>
            <a:ext cx="654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30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C9D16042-5B7F-324E-ABA6-85746AFD05BF}"/>
              </a:ext>
            </a:extLst>
          </p:cNvPr>
          <p:cNvSpPr txBox="1"/>
          <p:nvPr/>
        </p:nvSpPr>
        <p:spPr>
          <a:xfrm>
            <a:off x="4129863" y="4770896"/>
            <a:ext cx="654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30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A4918B29-EEAB-8945-874D-7E88D905C6B3}"/>
              </a:ext>
            </a:extLst>
          </p:cNvPr>
          <p:cNvSpPr txBox="1"/>
          <p:nvPr/>
        </p:nvSpPr>
        <p:spPr>
          <a:xfrm>
            <a:off x="4518426" y="4780092"/>
            <a:ext cx="654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87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FDECE4BA-CB66-324B-8211-1AFAFF138C54}"/>
              </a:ext>
            </a:extLst>
          </p:cNvPr>
          <p:cNvSpPr txBox="1"/>
          <p:nvPr/>
        </p:nvSpPr>
        <p:spPr>
          <a:xfrm>
            <a:off x="5682781" y="4756469"/>
            <a:ext cx="654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87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4F431577-845F-CD49-BAB9-D00015165104}"/>
              </a:ext>
            </a:extLst>
          </p:cNvPr>
          <p:cNvSpPr txBox="1"/>
          <p:nvPr/>
        </p:nvSpPr>
        <p:spPr>
          <a:xfrm>
            <a:off x="7005096" y="4717047"/>
            <a:ext cx="654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87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A7390F17-139E-C444-89EF-B7053DB77E52}"/>
              </a:ext>
            </a:extLst>
          </p:cNvPr>
          <p:cNvSpPr txBox="1"/>
          <p:nvPr/>
        </p:nvSpPr>
        <p:spPr>
          <a:xfrm>
            <a:off x="7248506" y="3085652"/>
            <a:ext cx="82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25%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815E3A7E-68AA-FB4C-B6AA-C35904807795}"/>
              </a:ext>
            </a:extLst>
          </p:cNvPr>
          <p:cNvSpPr txBox="1"/>
          <p:nvPr/>
        </p:nvSpPr>
        <p:spPr>
          <a:xfrm>
            <a:off x="7638436" y="2004868"/>
            <a:ext cx="824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32%</a:t>
            </a:r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682C8DE6-3197-B445-91D4-942BCF944036}"/>
              </a:ext>
            </a:extLst>
          </p:cNvPr>
          <p:cNvSpPr txBox="1"/>
          <p:nvPr/>
        </p:nvSpPr>
        <p:spPr>
          <a:xfrm>
            <a:off x="6108787" y="1362349"/>
            <a:ext cx="824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49%</a:t>
            </a:r>
          </a:p>
        </p:txBody>
      </p:sp>
    </p:spTree>
    <p:extLst>
      <p:ext uri="{BB962C8B-B14F-4D97-AF65-F5344CB8AC3E}">
        <p14:creationId xmlns:p14="http://schemas.microsoft.com/office/powerpoint/2010/main" val="2627954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86" grpId="0" animBg="1"/>
      <p:bldP spid="8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Churn Rate / User Segment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0"/>
            <a:ext cx="3964900" cy="527464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AS (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SELECT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'2017-01-01' AS '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',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'2017-01-31' AS '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‘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UNION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SELECT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'2017-02-01' AS '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‘,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'2017-02-31' AS '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‘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UNION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SELECT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'2017-03-01' AS '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‘,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'2017-03-31' AS '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‘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FROM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), </a:t>
            </a:r>
          </a:p>
          <a:p>
            <a:pPr lvl="0"/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AS (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SELECT *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CROSS JOIN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subscriptions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), </a:t>
            </a:r>
          </a:p>
          <a:p>
            <a:pPr lvl="0"/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AS (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SELECT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  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  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segment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CASE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WHEN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AND (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OR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IS NULL)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THEN 1    ELSE 0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END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CASE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WHEN 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AND (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)    THEN 1    ELSE 0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END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is_canceled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),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AS(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SELECT SUM(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status.is_active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sum_active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   SUM(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status.is_canceled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sum_canceled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segment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GROUP BY 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segment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)  SELECT ROUND(1.0 *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status_aggregate.sum_canceled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/  status_aggregate.sum_active,2)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churn_rate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segment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97750" y="1167636"/>
            <a:ext cx="5001125" cy="137042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Same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Churn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calculating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process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but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this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time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without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hard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coding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segment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using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GROUP BY: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Segment, 87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has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higher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Churn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Rate in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comparison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to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segment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30.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Segment 87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users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are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more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probable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to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unsubscribe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maybe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we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should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invest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more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in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keeping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this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users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looking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for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their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neeeds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3395440806"/>
              </p:ext>
            </p:extLst>
          </p:nvPr>
        </p:nvGraphicFramePr>
        <p:xfrm>
          <a:off x="177975" y="2575472"/>
          <a:ext cx="4920900" cy="2568024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459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8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40538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Churn_Rate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Segment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581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8%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2017-01-01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30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581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25%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2017-01-01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87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4581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7%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2017-02-01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30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520453834"/>
                  </a:ext>
                </a:extLst>
              </a:tr>
              <a:tr h="354581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32%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2017-02-01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87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493752307"/>
                  </a:ext>
                </a:extLst>
              </a:tr>
              <a:tr h="354581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12%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2017-03-01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30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4581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49%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2017-03-01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87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Diagonal liegende Ecken des Rechtecks schneiden 4">
            <a:extLst>
              <a:ext uri="{FF2B5EF4-FFF2-40B4-BE49-F238E27FC236}">
                <a16:creationId xmlns:a16="http://schemas.microsoft.com/office/drawing/2014/main" id="{FEAD4AFE-CF97-D04D-87E6-E9752D85992C}"/>
              </a:ext>
            </a:extLst>
          </p:cNvPr>
          <p:cNvSpPr/>
          <p:nvPr/>
        </p:nvSpPr>
        <p:spPr>
          <a:xfrm flipV="1">
            <a:off x="8356009" y="152597"/>
            <a:ext cx="645488" cy="567665"/>
          </a:xfrm>
          <a:custGeom>
            <a:avLst/>
            <a:gdLst>
              <a:gd name="connsiteX0" fmla="*/ 0 w 894736"/>
              <a:gd name="connsiteY0" fmla="*/ 0 h 670472"/>
              <a:gd name="connsiteX1" fmla="*/ 782988 w 894736"/>
              <a:gd name="connsiteY1" fmla="*/ 0 h 670472"/>
              <a:gd name="connsiteX2" fmla="*/ 894736 w 894736"/>
              <a:gd name="connsiteY2" fmla="*/ 111748 h 670472"/>
              <a:gd name="connsiteX3" fmla="*/ 894736 w 894736"/>
              <a:gd name="connsiteY3" fmla="*/ 670472 h 670472"/>
              <a:gd name="connsiteX4" fmla="*/ 894736 w 894736"/>
              <a:gd name="connsiteY4" fmla="*/ 670472 h 670472"/>
              <a:gd name="connsiteX5" fmla="*/ 111748 w 894736"/>
              <a:gd name="connsiteY5" fmla="*/ 670472 h 670472"/>
              <a:gd name="connsiteX6" fmla="*/ 0 w 894736"/>
              <a:gd name="connsiteY6" fmla="*/ 558724 h 670472"/>
              <a:gd name="connsiteX7" fmla="*/ 0 w 894736"/>
              <a:gd name="connsiteY7" fmla="*/ 0 h 670472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67692"/>
              <a:gd name="connsiteY0" fmla="*/ 0 h 763091"/>
              <a:gd name="connsiteX1" fmla="*/ 855944 w 967692"/>
              <a:gd name="connsiteY1" fmla="*/ 92619 h 763091"/>
              <a:gd name="connsiteX2" fmla="*/ 967692 w 967692"/>
              <a:gd name="connsiteY2" fmla="*/ 204367 h 763091"/>
              <a:gd name="connsiteX3" fmla="*/ 967692 w 967692"/>
              <a:gd name="connsiteY3" fmla="*/ 763091 h 763091"/>
              <a:gd name="connsiteX4" fmla="*/ 967692 w 967692"/>
              <a:gd name="connsiteY4" fmla="*/ 763091 h 763091"/>
              <a:gd name="connsiteX5" fmla="*/ 184704 w 967692"/>
              <a:gd name="connsiteY5" fmla="*/ 763091 h 763091"/>
              <a:gd name="connsiteX6" fmla="*/ 72956 w 967692"/>
              <a:gd name="connsiteY6" fmla="*/ 651343 h 763091"/>
              <a:gd name="connsiteX7" fmla="*/ 0 w 967692"/>
              <a:gd name="connsiteY7" fmla="*/ 0 h 763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92" h="763091">
                <a:moveTo>
                  <a:pt x="0" y="0"/>
                </a:moveTo>
                <a:cubicBezTo>
                  <a:pt x="312058" y="148860"/>
                  <a:pt x="552341" y="43458"/>
                  <a:pt x="855944" y="92619"/>
                </a:cubicBezTo>
                <a:lnTo>
                  <a:pt x="967692" y="204367"/>
                </a:lnTo>
                <a:lnTo>
                  <a:pt x="967692" y="763091"/>
                </a:lnTo>
                <a:lnTo>
                  <a:pt x="967692" y="763091"/>
                </a:lnTo>
                <a:lnTo>
                  <a:pt x="184704" y="763091"/>
                </a:lnTo>
                <a:lnTo>
                  <a:pt x="72956" y="651343"/>
                </a:lnTo>
                <a:cubicBezTo>
                  <a:pt x="57781" y="440325"/>
                  <a:pt x="106615" y="211018"/>
                  <a:pt x="0" y="0"/>
                </a:cubicBezTo>
                <a:close/>
              </a:path>
            </a:pathLst>
          </a:custGeom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7EC4AFF-CC57-C244-8042-D2DA379D3CF5}"/>
              </a:ext>
            </a:extLst>
          </p:cNvPr>
          <p:cNvSpPr txBox="1"/>
          <p:nvPr/>
        </p:nvSpPr>
        <p:spPr>
          <a:xfrm>
            <a:off x="8538571" y="207377"/>
            <a:ext cx="44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77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0008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9434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Get Familiar with US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ieren 18"/>
          <p:cNvGrpSpPr/>
          <p:nvPr/>
        </p:nvGrpSpPr>
        <p:grpSpPr>
          <a:xfrm>
            <a:off x="3024900" y="2462748"/>
            <a:ext cx="2490434" cy="1229644"/>
            <a:chOff x="4033199" y="3266732"/>
            <a:chExt cx="3320579" cy="1670865"/>
          </a:xfrm>
        </p:grpSpPr>
        <p:sp>
          <p:nvSpPr>
            <p:cNvPr id="28" name="Gleichschenkliges Dreieck 27"/>
            <p:cNvSpPr/>
            <p:nvPr/>
          </p:nvSpPr>
          <p:spPr>
            <a:xfrm rot="5400000">
              <a:off x="4525814" y="2991562"/>
              <a:ext cx="1453420" cy="2438650"/>
            </a:xfrm>
            <a:prstGeom prst="triangle">
              <a:avLst/>
            </a:prstGeom>
            <a:gradFill flip="none" rotWithShape="1">
              <a:gsLst>
                <a:gs pos="0">
                  <a:schemeClr val="tx1"/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grpSp>
          <p:nvGrpSpPr>
            <p:cNvPr id="9" name="Group 7"/>
            <p:cNvGrpSpPr>
              <a:grpSpLocks/>
            </p:cNvGrpSpPr>
            <p:nvPr/>
          </p:nvGrpSpPr>
          <p:grpSpPr bwMode="auto">
            <a:xfrm flipH="1">
              <a:off x="4515184" y="3266732"/>
              <a:ext cx="2838594" cy="1389069"/>
              <a:chOff x="5187951" y="1304132"/>
              <a:chExt cx="3278980" cy="1604168"/>
            </a:xfrm>
          </p:grpSpPr>
          <p:sp>
            <p:nvSpPr>
              <p:cNvPr id="38" name="Freeform 37"/>
              <p:cNvSpPr/>
              <p:nvPr/>
            </p:nvSpPr>
            <p:spPr>
              <a:xfrm>
                <a:off x="7949531" y="1304132"/>
                <a:ext cx="517400" cy="1604168"/>
              </a:xfrm>
              <a:custGeom>
                <a:avLst/>
                <a:gdLst>
                  <a:gd name="connsiteX0" fmla="*/ 508000 w 514350"/>
                  <a:gd name="connsiteY0" fmla="*/ 0 h 1606550"/>
                  <a:gd name="connsiteX1" fmla="*/ 0 w 514350"/>
                  <a:gd name="connsiteY1" fmla="*/ 539750 h 1606550"/>
                  <a:gd name="connsiteX2" fmla="*/ 0 w 514350"/>
                  <a:gd name="connsiteY2" fmla="*/ 1606550 h 1606550"/>
                  <a:gd name="connsiteX3" fmla="*/ 514350 w 514350"/>
                  <a:gd name="connsiteY3" fmla="*/ 1085850 h 1606550"/>
                  <a:gd name="connsiteX4" fmla="*/ 508000 w 514350"/>
                  <a:gd name="connsiteY4" fmla="*/ 0 h 1606550"/>
                  <a:gd name="connsiteX0" fmla="*/ 515144 w 515676"/>
                  <a:gd name="connsiteY0" fmla="*/ 0 h 1606550"/>
                  <a:gd name="connsiteX1" fmla="*/ 0 w 515676"/>
                  <a:gd name="connsiteY1" fmla="*/ 539750 h 1606550"/>
                  <a:gd name="connsiteX2" fmla="*/ 0 w 515676"/>
                  <a:gd name="connsiteY2" fmla="*/ 1606550 h 1606550"/>
                  <a:gd name="connsiteX3" fmla="*/ 514350 w 515676"/>
                  <a:gd name="connsiteY3" fmla="*/ 1085850 h 1606550"/>
                  <a:gd name="connsiteX4" fmla="*/ 515144 w 515676"/>
                  <a:gd name="connsiteY4" fmla="*/ 0 h 1606550"/>
                  <a:gd name="connsiteX0" fmla="*/ 515144 w 516731"/>
                  <a:gd name="connsiteY0" fmla="*/ 0 h 1606550"/>
                  <a:gd name="connsiteX1" fmla="*/ 0 w 516731"/>
                  <a:gd name="connsiteY1" fmla="*/ 539750 h 1606550"/>
                  <a:gd name="connsiteX2" fmla="*/ 0 w 516731"/>
                  <a:gd name="connsiteY2" fmla="*/ 1606550 h 1606550"/>
                  <a:gd name="connsiteX3" fmla="*/ 516731 w 516731"/>
                  <a:gd name="connsiteY3" fmla="*/ 1078706 h 1606550"/>
                  <a:gd name="connsiteX4" fmla="*/ 515144 w 516731"/>
                  <a:gd name="connsiteY4" fmla="*/ 0 h 1606550"/>
                  <a:gd name="connsiteX0" fmla="*/ 517525 w 518057"/>
                  <a:gd name="connsiteY0" fmla="*/ 0 h 1608931"/>
                  <a:gd name="connsiteX1" fmla="*/ 0 w 518057"/>
                  <a:gd name="connsiteY1" fmla="*/ 542131 h 1608931"/>
                  <a:gd name="connsiteX2" fmla="*/ 0 w 518057"/>
                  <a:gd name="connsiteY2" fmla="*/ 1608931 h 1608931"/>
                  <a:gd name="connsiteX3" fmla="*/ 516731 w 518057"/>
                  <a:gd name="connsiteY3" fmla="*/ 1081087 h 1608931"/>
                  <a:gd name="connsiteX4" fmla="*/ 517525 w 518057"/>
                  <a:gd name="connsiteY4" fmla="*/ 0 h 1608931"/>
                  <a:gd name="connsiteX0" fmla="*/ 517525 w 518057"/>
                  <a:gd name="connsiteY0" fmla="*/ 0 h 1608931"/>
                  <a:gd name="connsiteX1" fmla="*/ 0 w 518057"/>
                  <a:gd name="connsiteY1" fmla="*/ 542131 h 1608931"/>
                  <a:gd name="connsiteX2" fmla="*/ 0 w 518057"/>
                  <a:gd name="connsiteY2" fmla="*/ 1608931 h 1608931"/>
                  <a:gd name="connsiteX3" fmla="*/ 516731 w 518057"/>
                  <a:gd name="connsiteY3" fmla="*/ 1081087 h 1608931"/>
                  <a:gd name="connsiteX4" fmla="*/ 517525 w 518057"/>
                  <a:gd name="connsiteY4" fmla="*/ 0 h 1608931"/>
                  <a:gd name="connsiteX0" fmla="*/ 515144 w 516731"/>
                  <a:gd name="connsiteY0" fmla="*/ 0 h 1611312"/>
                  <a:gd name="connsiteX1" fmla="*/ 0 w 516731"/>
                  <a:gd name="connsiteY1" fmla="*/ 544512 h 1611312"/>
                  <a:gd name="connsiteX2" fmla="*/ 0 w 516731"/>
                  <a:gd name="connsiteY2" fmla="*/ 1611312 h 1611312"/>
                  <a:gd name="connsiteX3" fmla="*/ 516731 w 516731"/>
                  <a:gd name="connsiteY3" fmla="*/ 1083468 h 1611312"/>
                  <a:gd name="connsiteX4" fmla="*/ 515144 w 516731"/>
                  <a:gd name="connsiteY4" fmla="*/ 0 h 1611312"/>
                  <a:gd name="connsiteX0" fmla="*/ 512763 w 516731"/>
                  <a:gd name="connsiteY0" fmla="*/ 0 h 1604168"/>
                  <a:gd name="connsiteX1" fmla="*/ 0 w 516731"/>
                  <a:gd name="connsiteY1" fmla="*/ 537368 h 1604168"/>
                  <a:gd name="connsiteX2" fmla="*/ 0 w 516731"/>
                  <a:gd name="connsiteY2" fmla="*/ 1604168 h 1604168"/>
                  <a:gd name="connsiteX3" fmla="*/ 516731 w 516731"/>
                  <a:gd name="connsiteY3" fmla="*/ 1076324 h 1604168"/>
                  <a:gd name="connsiteX4" fmla="*/ 512763 w 516731"/>
                  <a:gd name="connsiteY4" fmla="*/ 0 h 1604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6731" h="1604168">
                    <a:moveTo>
                      <a:pt x="512763" y="0"/>
                    </a:moveTo>
                    <a:lnTo>
                      <a:pt x="0" y="537368"/>
                    </a:lnTo>
                    <a:lnTo>
                      <a:pt x="0" y="1604168"/>
                    </a:lnTo>
                    <a:lnTo>
                      <a:pt x="516731" y="1076324"/>
                    </a:lnTo>
                    <a:cubicBezTo>
                      <a:pt x="514614" y="714374"/>
                      <a:pt x="514880" y="361950"/>
                      <a:pt x="512763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lIns="54000" tIns="216000" rIns="54000" bIns="0" anchor="ctr"/>
              <a:lstStyle/>
              <a:p>
                <a:pPr algn="ctr">
                  <a:defRPr/>
                </a:pPr>
                <a:endParaRPr lang="en-US" sz="3000"/>
              </a:p>
            </p:txBody>
          </p:sp>
          <p:sp>
            <p:nvSpPr>
              <p:cNvPr id="39" name="Round Same Side Corner Rectangle 38"/>
              <p:cNvSpPr/>
              <p:nvPr/>
            </p:nvSpPr>
            <p:spPr>
              <a:xfrm rot="16200000">
                <a:off x="6037192" y="994375"/>
                <a:ext cx="1063099" cy="276158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lIns="54000" tIns="216000" rIns="54000" bIns="0" anchor="ctr"/>
              <a:lstStyle/>
              <a:p>
                <a:pPr algn="r">
                  <a:defRPr/>
                </a:pPr>
                <a:endParaRPr lang="en-US" sz="3000" dirty="0"/>
              </a:p>
            </p:txBody>
          </p:sp>
        </p:grpSp>
      </p:grpSp>
      <p:grpSp>
        <p:nvGrpSpPr>
          <p:cNvPr id="8" name="Gruppieren 7"/>
          <p:cNvGrpSpPr/>
          <p:nvPr/>
        </p:nvGrpSpPr>
        <p:grpSpPr>
          <a:xfrm>
            <a:off x="2959296" y="3846562"/>
            <a:ext cx="2559108" cy="1274714"/>
            <a:chOff x="3941495" y="5124515"/>
            <a:chExt cx="3412144" cy="1733485"/>
          </a:xfrm>
        </p:grpSpPr>
        <p:sp>
          <p:nvSpPr>
            <p:cNvPr id="29" name="Gleichschenkliges Dreieck 28"/>
            <p:cNvSpPr/>
            <p:nvPr/>
          </p:nvSpPr>
          <p:spPr>
            <a:xfrm rot="5400000">
              <a:off x="4335632" y="5010443"/>
              <a:ext cx="1453420" cy="2241694"/>
            </a:xfrm>
            <a:prstGeom prst="triangle">
              <a:avLst/>
            </a:prstGeom>
            <a:gradFill flip="none" rotWithShape="1">
              <a:gsLst>
                <a:gs pos="0">
                  <a:srgbClr val="9F9F9F"/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grpSp>
          <p:nvGrpSpPr>
            <p:cNvPr id="10" name="Group 9"/>
            <p:cNvGrpSpPr/>
            <p:nvPr/>
          </p:nvGrpSpPr>
          <p:grpSpPr>
            <a:xfrm flipH="1">
              <a:off x="4515734" y="5124515"/>
              <a:ext cx="2837905" cy="1388382"/>
              <a:chOff x="5187951" y="1304132"/>
              <a:chExt cx="3278980" cy="1604168"/>
            </a:xfrm>
            <a:solidFill>
              <a:schemeClr val="accent3"/>
            </a:solidFill>
          </p:grpSpPr>
          <p:sp>
            <p:nvSpPr>
              <p:cNvPr id="36" name="Freeform 35"/>
              <p:cNvSpPr/>
              <p:nvPr/>
            </p:nvSpPr>
            <p:spPr>
              <a:xfrm>
                <a:off x="7950200" y="1304132"/>
                <a:ext cx="516731" cy="1604168"/>
              </a:xfrm>
              <a:custGeom>
                <a:avLst/>
                <a:gdLst>
                  <a:gd name="connsiteX0" fmla="*/ 508000 w 514350"/>
                  <a:gd name="connsiteY0" fmla="*/ 0 h 1606550"/>
                  <a:gd name="connsiteX1" fmla="*/ 0 w 514350"/>
                  <a:gd name="connsiteY1" fmla="*/ 539750 h 1606550"/>
                  <a:gd name="connsiteX2" fmla="*/ 0 w 514350"/>
                  <a:gd name="connsiteY2" fmla="*/ 1606550 h 1606550"/>
                  <a:gd name="connsiteX3" fmla="*/ 514350 w 514350"/>
                  <a:gd name="connsiteY3" fmla="*/ 1085850 h 1606550"/>
                  <a:gd name="connsiteX4" fmla="*/ 508000 w 514350"/>
                  <a:gd name="connsiteY4" fmla="*/ 0 h 1606550"/>
                  <a:gd name="connsiteX0" fmla="*/ 515144 w 515676"/>
                  <a:gd name="connsiteY0" fmla="*/ 0 h 1606550"/>
                  <a:gd name="connsiteX1" fmla="*/ 0 w 515676"/>
                  <a:gd name="connsiteY1" fmla="*/ 539750 h 1606550"/>
                  <a:gd name="connsiteX2" fmla="*/ 0 w 515676"/>
                  <a:gd name="connsiteY2" fmla="*/ 1606550 h 1606550"/>
                  <a:gd name="connsiteX3" fmla="*/ 514350 w 515676"/>
                  <a:gd name="connsiteY3" fmla="*/ 1085850 h 1606550"/>
                  <a:gd name="connsiteX4" fmla="*/ 515144 w 515676"/>
                  <a:gd name="connsiteY4" fmla="*/ 0 h 1606550"/>
                  <a:gd name="connsiteX0" fmla="*/ 515144 w 516731"/>
                  <a:gd name="connsiteY0" fmla="*/ 0 h 1606550"/>
                  <a:gd name="connsiteX1" fmla="*/ 0 w 516731"/>
                  <a:gd name="connsiteY1" fmla="*/ 539750 h 1606550"/>
                  <a:gd name="connsiteX2" fmla="*/ 0 w 516731"/>
                  <a:gd name="connsiteY2" fmla="*/ 1606550 h 1606550"/>
                  <a:gd name="connsiteX3" fmla="*/ 516731 w 516731"/>
                  <a:gd name="connsiteY3" fmla="*/ 1078706 h 1606550"/>
                  <a:gd name="connsiteX4" fmla="*/ 515144 w 516731"/>
                  <a:gd name="connsiteY4" fmla="*/ 0 h 1606550"/>
                  <a:gd name="connsiteX0" fmla="*/ 517525 w 518057"/>
                  <a:gd name="connsiteY0" fmla="*/ 0 h 1608931"/>
                  <a:gd name="connsiteX1" fmla="*/ 0 w 518057"/>
                  <a:gd name="connsiteY1" fmla="*/ 542131 h 1608931"/>
                  <a:gd name="connsiteX2" fmla="*/ 0 w 518057"/>
                  <a:gd name="connsiteY2" fmla="*/ 1608931 h 1608931"/>
                  <a:gd name="connsiteX3" fmla="*/ 516731 w 518057"/>
                  <a:gd name="connsiteY3" fmla="*/ 1081087 h 1608931"/>
                  <a:gd name="connsiteX4" fmla="*/ 517525 w 518057"/>
                  <a:gd name="connsiteY4" fmla="*/ 0 h 1608931"/>
                  <a:gd name="connsiteX0" fmla="*/ 517525 w 518057"/>
                  <a:gd name="connsiteY0" fmla="*/ 0 h 1608931"/>
                  <a:gd name="connsiteX1" fmla="*/ 0 w 518057"/>
                  <a:gd name="connsiteY1" fmla="*/ 542131 h 1608931"/>
                  <a:gd name="connsiteX2" fmla="*/ 0 w 518057"/>
                  <a:gd name="connsiteY2" fmla="*/ 1608931 h 1608931"/>
                  <a:gd name="connsiteX3" fmla="*/ 516731 w 518057"/>
                  <a:gd name="connsiteY3" fmla="*/ 1081087 h 1608931"/>
                  <a:gd name="connsiteX4" fmla="*/ 517525 w 518057"/>
                  <a:gd name="connsiteY4" fmla="*/ 0 h 1608931"/>
                  <a:gd name="connsiteX0" fmla="*/ 515144 w 516731"/>
                  <a:gd name="connsiteY0" fmla="*/ 0 h 1611312"/>
                  <a:gd name="connsiteX1" fmla="*/ 0 w 516731"/>
                  <a:gd name="connsiteY1" fmla="*/ 544512 h 1611312"/>
                  <a:gd name="connsiteX2" fmla="*/ 0 w 516731"/>
                  <a:gd name="connsiteY2" fmla="*/ 1611312 h 1611312"/>
                  <a:gd name="connsiteX3" fmla="*/ 516731 w 516731"/>
                  <a:gd name="connsiteY3" fmla="*/ 1083468 h 1611312"/>
                  <a:gd name="connsiteX4" fmla="*/ 515144 w 516731"/>
                  <a:gd name="connsiteY4" fmla="*/ 0 h 1611312"/>
                  <a:gd name="connsiteX0" fmla="*/ 512763 w 516731"/>
                  <a:gd name="connsiteY0" fmla="*/ 0 h 1604168"/>
                  <a:gd name="connsiteX1" fmla="*/ 0 w 516731"/>
                  <a:gd name="connsiteY1" fmla="*/ 537368 h 1604168"/>
                  <a:gd name="connsiteX2" fmla="*/ 0 w 516731"/>
                  <a:gd name="connsiteY2" fmla="*/ 1604168 h 1604168"/>
                  <a:gd name="connsiteX3" fmla="*/ 516731 w 516731"/>
                  <a:gd name="connsiteY3" fmla="*/ 1076324 h 1604168"/>
                  <a:gd name="connsiteX4" fmla="*/ 512763 w 516731"/>
                  <a:gd name="connsiteY4" fmla="*/ 0 h 1604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6731" h="1604168">
                    <a:moveTo>
                      <a:pt x="512763" y="0"/>
                    </a:moveTo>
                    <a:lnTo>
                      <a:pt x="0" y="537368"/>
                    </a:lnTo>
                    <a:lnTo>
                      <a:pt x="0" y="1604168"/>
                    </a:lnTo>
                    <a:lnTo>
                      <a:pt x="516731" y="1076324"/>
                    </a:lnTo>
                    <a:cubicBezTo>
                      <a:pt x="514614" y="714374"/>
                      <a:pt x="514880" y="361950"/>
                      <a:pt x="512763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lIns="54000" tIns="216000" rIns="54000" bIns="0" anchor="ctr"/>
              <a:lstStyle/>
              <a:p>
                <a:pPr algn="r">
                  <a:defRPr/>
                </a:pPr>
                <a:endParaRPr lang="en-US" sz="3000"/>
              </a:p>
            </p:txBody>
          </p:sp>
          <p:sp>
            <p:nvSpPr>
              <p:cNvPr id="37" name="Round Same Side Corner Rectangle 36"/>
              <p:cNvSpPr/>
              <p:nvPr/>
            </p:nvSpPr>
            <p:spPr>
              <a:xfrm rot="16200000">
                <a:off x="6037285" y="994589"/>
                <a:ext cx="1063581" cy="276225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lIns="54000" tIns="216000" rIns="54000" bIns="0" anchor="ctr"/>
              <a:lstStyle/>
              <a:p>
                <a:pPr algn="r">
                  <a:defRPr/>
                </a:pPr>
                <a:endParaRPr lang="en-US" sz="3000" dirty="0"/>
              </a:p>
            </p:txBody>
          </p:sp>
        </p:grpSp>
      </p:grpSp>
      <p:grpSp>
        <p:nvGrpSpPr>
          <p:cNvPr id="18" name="Gruppieren 17"/>
          <p:cNvGrpSpPr/>
          <p:nvPr/>
        </p:nvGrpSpPr>
        <p:grpSpPr>
          <a:xfrm>
            <a:off x="584653" y="3145719"/>
            <a:ext cx="2765996" cy="1328675"/>
            <a:chOff x="779536" y="4194291"/>
            <a:chExt cx="3687995" cy="1771567"/>
          </a:xfrm>
        </p:grpSpPr>
        <p:sp>
          <p:nvSpPr>
            <p:cNvPr id="30" name="Gleichschenkliges Dreieck 29"/>
            <p:cNvSpPr/>
            <p:nvPr/>
          </p:nvSpPr>
          <p:spPr>
            <a:xfrm rot="16200000">
              <a:off x="2570179" y="4068506"/>
              <a:ext cx="1428020" cy="2366684"/>
            </a:xfrm>
            <a:custGeom>
              <a:avLst/>
              <a:gdLst>
                <a:gd name="connsiteX0" fmla="*/ 0 w 1453420"/>
                <a:gd name="connsiteY0" fmla="*/ 2438650 h 2438650"/>
                <a:gd name="connsiteX1" fmla="*/ 726710 w 1453420"/>
                <a:gd name="connsiteY1" fmla="*/ 0 h 2438650"/>
                <a:gd name="connsiteX2" fmla="*/ 1453420 w 1453420"/>
                <a:gd name="connsiteY2" fmla="*/ 2438650 h 2438650"/>
                <a:gd name="connsiteX3" fmla="*/ 0 w 1453420"/>
                <a:gd name="connsiteY3" fmla="*/ 2438650 h 2438650"/>
                <a:gd name="connsiteX0" fmla="*/ 0 w 1428020"/>
                <a:gd name="connsiteY0" fmla="*/ 2362450 h 2438650"/>
                <a:gd name="connsiteX1" fmla="*/ 701310 w 1428020"/>
                <a:gd name="connsiteY1" fmla="*/ 0 h 2438650"/>
                <a:gd name="connsiteX2" fmla="*/ 1428020 w 1428020"/>
                <a:gd name="connsiteY2" fmla="*/ 2438650 h 2438650"/>
                <a:gd name="connsiteX3" fmla="*/ 0 w 1428020"/>
                <a:gd name="connsiteY3" fmla="*/ 2362450 h 2438650"/>
                <a:gd name="connsiteX0" fmla="*/ 0 w 1428020"/>
                <a:gd name="connsiteY0" fmla="*/ 2362450 h 2366684"/>
                <a:gd name="connsiteX1" fmla="*/ 701310 w 1428020"/>
                <a:gd name="connsiteY1" fmla="*/ 0 h 2366684"/>
                <a:gd name="connsiteX2" fmla="*/ 1428020 w 1428020"/>
                <a:gd name="connsiteY2" fmla="*/ 2366684 h 2366684"/>
                <a:gd name="connsiteX3" fmla="*/ 0 w 1428020"/>
                <a:gd name="connsiteY3" fmla="*/ 2362450 h 2366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8020" h="2366684">
                  <a:moveTo>
                    <a:pt x="0" y="2362450"/>
                  </a:moveTo>
                  <a:lnTo>
                    <a:pt x="701310" y="0"/>
                  </a:lnTo>
                  <a:lnTo>
                    <a:pt x="1428020" y="2366684"/>
                  </a:lnTo>
                  <a:lnTo>
                    <a:pt x="0" y="236245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100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3165883" y="4194291"/>
              <a:ext cx="447910" cy="1387696"/>
            </a:xfrm>
            <a:custGeom>
              <a:avLst/>
              <a:gdLst>
                <a:gd name="connsiteX0" fmla="*/ 508000 w 514350"/>
                <a:gd name="connsiteY0" fmla="*/ 0 h 1606550"/>
                <a:gd name="connsiteX1" fmla="*/ 0 w 514350"/>
                <a:gd name="connsiteY1" fmla="*/ 539750 h 1606550"/>
                <a:gd name="connsiteX2" fmla="*/ 0 w 514350"/>
                <a:gd name="connsiteY2" fmla="*/ 1606550 h 1606550"/>
                <a:gd name="connsiteX3" fmla="*/ 514350 w 514350"/>
                <a:gd name="connsiteY3" fmla="*/ 1085850 h 1606550"/>
                <a:gd name="connsiteX4" fmla="*/ 508000 w 514350"/>
                <a:gd name="connsiteY4" fmla="*/ 0 h 1606550"/>
                <a:gd name="connsiteX0" fmla="*/ 515144 w 515676"/>
                <a:gd name="connsiteY0" fmla="*/ 0 h 1606550"/>
                <a:gd name="connsiteX1" fmla="*/ 0 w 515676"/>
                <a:gd name="connsiteY1" fmla="*/ 539750 h 1606550"/>
                <a:gd name="connsiteX2" fmla="*/ 0 w 515676"/>
                <a:gd name="connsiteY2" fmla="*/ 1606550 h 1606550"/>
                <a:gd name="connsiteX3" fmla="*/ 514350 w 515676"/>
                <a:gd name="connsiteY3" fmla="*/ 1085850 h 1606550"/>
                <a:gd name="connsiteX4" fmla="*/ 515144 w 515676"/>
                <a:gd name="connsiteY4" fmla="*/ 0 h 1606550"/>
                <a:gd name="connsiteX0" fmla="*/ 515144 w 516731"/>
                <a:gd name="connsiteY0" fmla="*/ 0 h 1606550"/>
                <a:gd name="connsiteX1" fmla="*/ 0 w 516731"/>
                <a:gd name="connsiteY1" fmla="*/ 539750 h 1606550"/>
                <a:gd name="connsiteX2" fmla="*/ 0 w 516731"/>
                <a:gd name="connsiteY2" fmla="*/ 1606550 h 1606550"/>
                <a:gd name="connsiteX3" fmla="*/ 516731 w 516731"/>
                <a:gd name="connsiteY3" fmla="*/ 1078706 h 1606550"/>
                <a:gd name="connsiteX4" fmla="*/ 515144 w 516731"/>
                <a:gd name="connsiteY4" fmla="*/ 0 h 1606550"/>
                <a:gd name="connsiteX0" fmla="*/ 517525 w 518057"/>
                <a:gd name="connsiteY0" fmla="*/ 0 h 1608931"/>
                <a:gd name="connsiteX1" fmla="*/ 0 w 518057"/>
                <a:gd name="connsiteY1" fmla="*/ 542131 h 1608931"/>
                <a:gd name="connsiteX2" fmla="*/ 0 w 518057"/>
                <a:gd name="connsiteY2" fmla="*/ 1608931 h 1608931"/>
                <a:gd name="connsiteX3" fmla="*/ 516731 w 518057"/>
                <a:gd name="connsiteY3" fmla="*/ 1081087 h 1608931"/>
                <a:gd name="connsiteX4" fmla="*/ 517525 w 518057"/>
                <a:gd name="connsiteY4" fmla="*/ 0 h 1608931"/>
                <a:gd name="connsiteX0" fmla="*/ 517525 w 518057"/>
                <a:gd name="connsiteY0" fmla="*/ 0 h 1608931"/>
                <a:gd name="connsiteX1" fmla="*/ 0 w 518057"/>
                <a:gd name="connsiteY1" fmla="*/ 542131 h 1608931"/>
                <a:gd name="connsiteX2" fmla="*/ 0 w 518057"/>
                <a:gd name="connsiteY2" fmla="*/ 1608931 h 1608931"/>
                <a:gd name="connsiteX3" fmla="*/ 516731 w 518057"/>
                <a:gd name="connsiteY3" fmla="*/ 1081087 h 1608931"/>
                <a:gd name="connsiteX4" fmla="*/ 517525 w 518057"/>
                <a:gd name="connsiteY4" fmla="*/ 0 h 1608931"/>
                <a:gd name="connsiteX0" fmla="*/ 515144 w 516731"/>
                <a:gd name="connsiteY0" fmla="*/ 0 h 1611312"/>
                <a:gd name="connsiteX1" fmla="*/ 0 w 516731"/>
                <a:gd name="connsiteY1" fmla="*/ 544512 h 1611312"/>
                <a:gd name="connsiteX2" fmla="*/ 0 w 516731"/>
                <a:gd name="connsiteY2" fmla="*/ 1611312 h 1611312"/>
                <a:gd name="connsiteX3" fmla="*/ 516731 w 516731"/>
                <a:gd name="connsiteY3" fmla="*/ 1083468 h 1611312"/>
                <a:gd name="connsiteX4" fmla="*/ 515144 w 516731"/>
                <a:gd name="connsiteY4" fmla="*/ 0 h 1611312"/>
                <a:gd name="connsiteX0" fmla="*/ 512763 w 516731"/>
                <a:gd name="connsiteY0" fmla="*/ 0 h 1604168"/>
                <a:gd name="connsiteX1" fmla="*/ 0 w 516731"/>
                <a:gd name="connsiteY1" fmla="*/ 537368 h 1604168"/>
                <a:gd name="connsiteX2" fmla="*/ 0 w 516731"/>
                <a:gd name="connsiteY2" fmla="*/ 1604168 h 1604168"/>
                <a:gd name="connsiteX3" fmla="*/ 516731 w 516731"/>
                <a:gd name="connsiteY3" fmla="*/ 1076324 h 1604168"/>
                <a:gd name="connsiteX4" fmla="*/ 512763 w 516731"/>
                <a:gd name="connsiteY4" fmla="*/ 0 h 160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731" h="1604168">
                  <a:moveTo>
                    <a:pt x="512763" y="0"/>
                  </a:moveTo>
                  <a:lnTo>
                    <a:pt x="0" y="537368"/>
                  </a:lnTo>
                  <a:lnTo>
                    <a:pt x="0" y="1604168"/>
                  </a:lnTo>
                  <a:lnTo>
                    <a:pt x="516731" y="1076324"/>
                  </a:lnTo>
                  <a:cubicBezTo>
                    <a:pt x="514614" y="714374"/>
                    <a:pt x="514880" y="361950"/>
                    <a:pt x="51276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12" name="Round Same Side Corner Rectangle 11"/>
            <p:cNvSpPr/>
            <p:nvPr/>
          </p:nvSpPr>
          <p:spPr>
            <a:xfrm rot="16200000">
              <a:off x="1514602" y="3922823"/>
              <a:ext cx="920551" cy="239068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54000" tIns="216000" rIns="54000" bIns="0" anchor="ctr"/>
            <a:lstStyle/>
            <a:p>
              <a:pPr>
                <a:defRPr/>
              </a:pPr>
              <a:endParaRPr lang="en-US" sz="3000" dirty="0"/>
            </a:p>
          </p:txBody>
        </p:sp>
      </p:grpSp>
      <p:grpSp>
        <p:nvGrpSpPr>
          <p:cNvPr id="21" name="Gruppieren 20"/>
          <p:cNvGrpSpPr/>
          <p:nvPr/>
        </p:nvGrpSpPr>
        <p:grpSpPr>
          <a:xfrm>
            <a:off x="574357" y="1103412"/>
            <a:ext cx="2128946" cy="1041802"/>
            <a:chOff x="786130" y="1471216"/>
            <a:chExt cx="2838594" cy="1389069"/>
          </a:xfrm>
        </p:grpSpPr>
        <p:sp>
          <p:nvSpPr>
            <p:cNvPr id="33" name="Freeform 32"/>
            <p:cNvSpPr/>
            <p:nvPr/>
          </p:nvSpPr>
          <p:spPr>
            <a:xfrm>
              <a:off x="3176814" y="1471216"/>
              <a:ext cx="447910" cy="1389069"/>
            </a:xfrm>
            <a:custGeom>
              <a:avLst/>
              <a:gdLst>
                <a:gd name="connsiteX0" fmla="*/ 508000 w 514350"/>
                <a:gd name="connsiteY0" fmla="*/ 0 h 1606550"/>
                <a:gd name="connsiteX1" fmla="*/ 0 w 514350"/>
                <a:gd name="connsiteY1" fmla="*/ 539750 h 1606550"/>
                <a:gd name="connsiteX2" fmla="*/ 0 w 514350"/>
                <a:gd name="connsiteY2" fmla="*/ 1606550 h 1606550"/>
                <a:gd name="connsiteX3" fmla="*/ 514350 w 514350"/>
                <a:gd name="connsiteY3" fmla="*/ 1085850 h 1606550"/>
                <a:gd name="connsiteX4" fmla="*/ 508000 w 514350"/>
                <a:gd name="connsiteY4" fmla="*/ 0 h 1606550"/>
                <a:gd name="connsiteX0" fmla="*/ 515144 w 515676"/>
                <a:gd name="connsiteY0" fmla="*/ 0 h 1606550"/>
                <a:gd name="connsiteX1" fmla="*/ 0 w 515676"/>
                <a:gd name="connsiteY1" fmla="*/ 539750 h 1606550"/>
                <a:gd name="connsiteX2" fmla="*/ 0 w 515676"/>
                <a:gd name="connsiteY2" fmla="*/ 1606550 h 1606550"/>
                <a:gd name="connsiteX3" fmla="*/ 514350 w 515676"/>
                <a:gd name="connsiteY3" fmla="*/ 1085850 h 1606550"/>
                <a:gd name="connsiteX4" fmla="*/ 515144 w 515676"/>
                <a:gd name="connsiteY4" fmla="*/ 0 h 1606550"/>
                <a:gd name="connsiteX0" fmla="*/ 515144 w 516731"/>
                <a:gd name="connsiteY0" fmla="*/ 0 h 1606550"/>
                <a:gd name="connsiteX1" fmla="*/ 0 w 516731"/>
                <a:gd name="connsiteY1" fmla="*/ 539750 h 1606550"/>
                <a:gd name="connsiteX2" fmla="*/ 0 w 516731"/>
                <a:gd name="connsiteY2" fmla="*/ 1606550 h 1606550"/>
                <a:gd name="connsiteX3" fmla="*/ 516731 w 516731"/>
                <a:gd name="connsiteY3" fmla="*/ 1078706 h 1606550"/>
                <a:gd name="connsiteX4" fmla="*/ 515144 w 516731"/>
                <a:gd name="connsiteY4" fmla="*/ 0 h 1606550"/>
                <a:gd name="connsiteX0" fmla="*/ 517525 w 518057"/>
                <a:gd name="connsiteY0" fmla="*/ 0 h 1608931"/>
                <a:gd name="connsiteX1" fmla="*/ 0 w 518057"/>
                <a:gd name="connsiteY1" fmla="*/ 542131 h 1608931"/>
                <a:gd name="connsiteX2" fmla="*/ 0 w 518057"/>
                <a:gd name="connsiteY2" fmla="*/ 1608931 h 1608931"/>
                <a:gd name="connsiteX3" fmla="*/ 516731 w 518057"/>
                <a:gd name="connsiteY3" fmla="*/ 1081087 h 1608931"/>
                <a:gd name="connsiteX4" fmla="*/ 517525 w 518057"/>
                <a:gd name="connsiteY4" fmla="*/ 0 h 1608931"/>
                <a:gd name="connsiteX0" fmla="*/ 517525 w 518057"/>
                <a:gd name="connsiteY0" fmla="*/ 0 h 1608931"/>
                <a:gd name="connsiteX1" fmla="*/ 0 w 518057"/>
                <a:gd name="connsiteY1" fmla="*/ 542131 h 1608931"/>
                <a:gd name="connsiteX2" fmla="*/ 0 w 518057"/>
                <a:gd name="connsiteY2" fmla="*/ 1608931 h 1608931"/>
                <a:gd name="connsiteX3" fmla="*/ 516731 w 518057"/>
                <a:gd name="connsiteY3" fmla="*/ 1081087 h 1608931"/>
                <a:gd name="connsiteX4" fmla="*/ 517525 w 518057"/>
                <a:gd name="connsiteY4" fmla="*/ 0 h 1608931"/>
                <a:gd name="connsiteX0" fmla="*/ 515144 w 516731"/>
                <a:gd name="connsiteY0" fmla="*/ 0 h 1611312"/>
                <a:gd name="connsiteX1" fmla="*/ 0 w 516731"/>
                <a:gd name="connsiteY1" fmla="*/ 544512 h 1611312"/>
                <a:gd name="connsiteX2" fmla="*/ 0 w 516731"/>
                <a:gd name="connsiteY2" fmla="*/ 1611312 h 1611312"/>
                <a:gd name="connsiteX3" fmla="*/ 516731 w 516731"/>
                <a:gd name="connsiteY3" fmla="*/ 1083468 h 1611312"/>
                <a:gd name="connsiteX4" fmla="*/ 515144 w 516731"/>
                <a:gd name="connsiteY4" fmla="*/ 0 h 1611312"/>
                <a:gd name="connsiteX0" fmla="*/ 512763 w 516731"/>
                <a:gd name="connsiteY0" fmla="*/ 0 h 1604168"/>
                <a:gd name="connsiteX1" fmla="*/ 0 w 516731"/>
                <a:gd name="connsiteY1" fmla="*/ 537368 h 1604168"/>
                <a:gd name="connsiteX2" fmla="*/ 0 w 516731"/>
                <a:gd name="connsiteY2" fmla="*/ 1604168 h 1604168"/>
                <a:gd name="connsiteX3" fmla="*/ 516731 w 516731"/>
                <a:gd name="connsiteY3" fmla="*/ 1076324 h 1604168"/>
                <a:gd name="connsiteX4" fmla="*/ 512763 w 516731"/>
                <a:gd name="connsiteY4" fmla="*/ 0 h 160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731" h="1604168">
                  <a:moveTo>
                    <a:pt x="512763" y="0"/>
                  </a:moveTo>
                  <a:lnTo>
                    <a:pt x="0" y="537368"/>
                  </a:lnTo>
                  <a:lnTo>
                    <a:pt x="0" y="1604168"/>
                  </a:lnTo>
                  <a:lnTo>
                    <a:pt x="516731" y="1076324"/>
                  </a:lnTo>
                  <a:cubicBezTo>
                    <a:pt x="514614" y="714374"/>
                    <a:pt x="514880" y="361950"/>
                    <a:pt x="51276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54000" tIns="216000" rIns="54000" bIns="0" anchor="ctr"/>
            <a:lstStyle/>
            <a:p>
              <a:pPr>
                <a:defRPr/>
              </a:pPr>
              <a:endParaRPr lang="en-US" sz="3000"/>
            </a:p>
          </p:txBody>
        </p:sp>
        <p:sp>
          <p:nvSpPr>
            <p:cNvPr id="34" name="Round Same Side Corner Rectangle 33"/>
            <p:cNvSpPr/>
            <p:nvPr/>
          </p:nvSpPr>
          <p:spPr>
            <a:xfrm rot="16200000">
              <a:off x="1521883" y="1203981"/>
              <a:ext cx="919177" cy="239068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54000" tIns="216000" rIns="54000" bIns="0" anchor="ctr"/>
            <a:lstStyle/>
            <a:p>
              <a:pPr>
                <a:defRPr/>
              </a:pPr>
              <a:endParaRPr lang="en-US" sz="3000" dirty="0"/>
            </a:p>
          </p:txBody>
        </p:sp>
      </p:grpSp>
      <p:grpSp>
        <p:nvGrpSpPr>
          <p:cNvPr id="20" name="Gruppieren 19"/>
          <p:cNvGrpSpPr/>
          <p:nvPr/>
        </p:nvGrpSpPr>
        <p:grpSpPr>
          <a:xfrm>
            <a:off x="574357" y="1771884"/>
            <a:ext cx="2793614" cy="1329787"/>
            <a:chOff x="786129" y="2362511"/>
            <a:chExt cx="3724819" cy="1773049"/>
          </a:xfrm>
        </p:grpSpPr>
        <p:sp>
          <p:nvSpPr>
            <p:cNvPr id="3" name="Gleichschenkliges Dreieck 2"/>
            <p:cNvSpPr/>
            <p:nvPr/>
          </p:nvSpPr>
          <p:spPr>
            <a:xfrm rot="16200000">
              <a:off x="2811293" y="2435905"/>
              <a:ext cx="1270540" cy="2128770"/>
            </a:xfrm>
            <a:custGeom>
              <a:avLst/>
              <a:gdLst>
                <a:gd name="connsiteX0" fmla="*/ 0 w 1453420"/>
                <a:gd name="connsiteY0" fmla="*/ 2438650 h 2438650"/>
                <a:gd name="connsiteX1" fmla="*/ 726710 w 1453420"/>
                <a:gd name="connsiteY1" fmla="*/ 0 h 2438650"/>
                <a:gd name="connsiteX2" fmla="*/ 1453420 w 1453420"/>
                <a:gd name="connsiteY2" fmla="*/ 2438650 h 2438650"/>
                <a:gd name="connsiteX3" fmla="*/ 0 w 1453420"/>
                <a:gd name="connsiteY3" fmla="*/ 2438650 h 2438650"/>
                <a:gd name="connsiteX0" fmla="*/ 0 w 1356900"/>
                <a:gd name="connsiteY0" fmla="*/ 2128770 h 2438650"/>
                <a:gd name="connsiteX1" fmla="*/ 630190 w 1356900"/>
                <a:gd name="connsiteY1" fmla="*/ 0 h 2438650"/>
                <a:gd name="connsiteX2" fmla="*/ 1356900 w 1356900"/>
                <a:gd name="connsiteY2" fmla="*/ 2438650 h 2438650"/>
                <a:gd name="connsiteX3" fmla="*/ 0 w 1356900"/>
                <a:gd name="connsiteY3" fmla="*/ 2128770 h 2438650"/>
                <a:gd name="connsiteX0" fmla="*/ 0 w 1270540"/>
                <a:gd name="connsiteY0" fmla="*/ 2128770 h 2128770"/>
                <a:gd name="connsiteX1" fmla="*/ 630190 w 1270540"/>
                <a:gd name="connsiteY1" fmla="*/ 0 h 2128770"/>
                <a:gd name="connsiteX2" fmla="*/ 1270540 w 1270540"/>
                <a:gd name="connsiteY2" fmla="*/ 2123690 h 2128770"/>
                <a:gd name="connsiteX3" fmla="*/ 0 w 1270540"/>
                <a:gd name="connsiteY3" fmla="*/ 2128770 h 2128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540" h="2128770">
                  <a:moveTo>
                    <a:pt x="0" y="2128770"/>
                  </a:moveTo>
                  <a:lnTo>
                    <a:pt x="630190" y="0"/>
                  </a:lnTo>
                  <a:lnTo>
                    <a:pt x="1270540" y="2123690"/>
                  </a:lnTo>
                  <a:lnTo>
                    <a:pt x="0" y="212877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/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675"/>
            </a:p>
          </p:txBody>
        </p:sp>
        <p:sp>
          <p:nvSpPr>
            <p:cNvPr id="41" name="Freeform 10"/>
            <p:cNvSpPr/>
            <p:nvPr/>
          </p:nvSpPr>
          <p:spPr>
            <a:xfrm>
              <a:off x="3176813" y="2362511"/>
              <a:ext cx="447910" cy="1387696"/>
            </a:xfrm>
            <a:custGeom>
              <a:avLst/>
              <a:gdLst>
                <a:gd name="connsiteX0" fmla="*/ 508000 w 514350"/>
                <a:gd name="connsiteY0" fmla="*/ 0 h 1606550"/>
                <a:gd name="connsiteX1" fmla="*/ 0 w 514350"/>
                <a:gd name="connsiteY1" fmla="*/ 539750 h 1606550"/>
                <a:gd name="connsiteX2" fmla="*/ 0 w 514350"/>
                <a:gd name="connsiteY2" fmla="*/ 1606550 h 1606550"/>
                <a:gd name="connsiteX3" fmla="*/ 514350 w 514350"/>
                <a:gd name="connsiteY3" fmla="*/ 1085850 h 1606550"/>
                <a:gd name="connsiteX4" fmla="*/ 508000 w 514350"/>
                <a:gd name="connsiteY4" fmla="*/ 0 h 1606550"/>
                <a:gd name="connsiteX0" fmla="*/ 515144 w 515676"/>
                <a:gd name="connsiteY0" fmla="*/ 0 h 1606550"/>
                <a:gd name="connsiteX1" fmla="*/ 0 w 515676"/>
                <a:gd name="connsiteY1" fmla="*/ 539750 h 1606550"/>
                <a:gd name="connsiteX2" fmla="*/ 0 w 515676"/>
                <a:gd name="connsiteY2" fmla="*/ 1606550 h 1606550"/>
                <a:gd name="connsiteX3" fmla="*/ 514350 w 515676"/>
                <a:gd name="connsiteY3" fmla="*/ 1085850 h 1606550"/>
                <a:gd name="connsiteX4" fmla="*/ 515144 w 515676"/>
                <a:gd name="connsiteY4" fmla="*/ 0 h 1606550"/>
                <a:gd name="connsiteX0" fmla="*/ 515144 w 516731"/>
                <a:gd name="connsiteY0" fmla="*/ 0 h 1606550"/>
                <a:gd name="connsiteX1" fmla="*/ 0 w 516731"/>
                <a:gd name="connsiteY1" fmla="*/ 539750 h 1606550"/>
                <a:gd name="connsiteX2" fmla="*/ 0 w 516731"/>
                <a:gd name="connsiteY2" fmla="*/ 1606550 h 1606550"/>
                <a:gd name="connsiteX3" fmla="*/ 516731 w 516731"/>
                <a:gd name="connsiteY3" fmla="*/ 1078706 h 1606550"/>
                <a:gd name="connsiteX4" fmla="*/ 515144 w 516731"/>
                <a:gd name="connsiteY4" fmla="*/ 0 h 1606550"/>
                <a:gd name="connsiteX0" fmla="*/ 517525 w 518057"/>
                <a:gd name="connsiteY0" fmla="*/ 0 h 1608931"/>
                <a:gd name="connsiteX1" fmla="*/ 0 w 518057"/>
                <a:gd name="connsiteY1" fmla="*/ 542131 h 1608931"/>
                <a:gd name="connsiteX2" fmla="*/ 0 w 518057"/>
                <a:gd name="connsiteY2" fmla="*/ 1608931 h 1608931"/>
                <a:gd name="connsiteX3" fmla="*/ 516731 w 518057"/>
                <a:gd name="connsiteY3" fmla="*/ 1081087 h 1608931"/>
                <a:gd name="connsiteX4" fmla="*/ 517525 w 518057"/>
                <a:gd name="connsiteY4" fmla="*/ 0 h 1608931"/>
                <a:gd name="connsiteX0" fmla="*/ 517525 w 518057"/>
                <a:gd name="connsiteY0" fmla="*/ 0 h 1608931"/>
                <a:gd name="connsiteX1" fmla="*/ 0 w 518057"/>
                <a:gd name="connsiteY1" fmla="*/ 542131 h 1608931"/>
                <a:gd name="connsiteX2" fmla="*/ 0 w 518057"/>
                <a:gd name="connsiteY2" fmla="*/ 1608931 h 1608931"/>
                <a:gd name="connsiteX3" fmla="*/ 516731 w 518057"/>
                <a:gd name="connsiteY3" fmla="*/ 1081087 h 1608931"/>
                <a:gd name="connsiteX4" fmla="*/ 517525 w 518057"/>
                <a:gd name="connsiteY4" fmla="*/ 0 h 1608931"/>
                <a:gd name="connsiteX0" fmla="*/ 515144 w 516731"/>
                <a:gd name="connsiteY0" fmla="*/ 0 h 1611312"/>
                <a:gd name="connsiteX1" fmla="*/ 0 w 516731"/>
                <a:gd name="connsiteY1" fmla="*/ 544512 h 1611312"/>
                <a:gd name="connsiteX2" fmla="*/ 0 w 516731"/>
                <a:gd name="connsiteY2" fmla="*/ 1611312 h 1611312"/>
                <a:gd name="connsiteX3" fmla="*/ 516731 w 516731"/>
                <a:gd name="connsiteY3" fmla="*/ 1083468 h 1611312"/>
                <a:gd name="connsiteX4" fmla="*/ 515144 w 516731"/>
                <a:gd name="connsiteY4" fmla="*/ 0 h 1611312"/>
                <a:gd name="connsiteX0" fmla="*/ 512763 w 516731"/>
                <a:gd name="connsiteY0" fmla="*/ 0 h 1604168"/>
                <a:gd name="connsiteX1" fmla="*/ 0 w 516731"/>
                <a:gd name="connsiteY1" fmla="*/ 537368 h 1604168"/>
                <a:gd name="connsiteX2" fmla="*/ 0 w 516731"/>
                <a:gd name="connsiteY2" fmla="*/ 1604168 h 1604168"/>
                <a:gd name="connsiteX3" fmla="*/ 516731 w 516731"/>
                <a:gd name="connsiteY3" fmla="*/ 1076324 h 1604168"/>
                <a:gd name="connsiteX4" fmla="*/ 512763 w 516731"/>
                <a:gd name="connsiteY4" fmla="*/ 0 h 160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6731" h="1604168">
                  <a:moveTo>
                    <a:pt x="512763" y="0"/>
                  </a:moveTo>
                  <a:lnTo>
                    <a:pt x="0" y="537368"/>
                  </a:lnTo>
                  <a:lnTo>
                    <a:pt x="0" y="1604168"/>
                  </a:lnTo>
                  <a:lnTo>
                    <a:pt x="516731" y="1076324"/>
                  </a:lnTo>
                  <a:cubicBezTo>
                    <a:pt x="514614" y="714374"/>
                    <a:pt x="514880" y="361950"/>
                    <a:pt x="512763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42" name="Round Same Side Corner Rectangle 11"/>
            <p:cNvSpPr/>
            <p:nvPr/>
          </p:nvSpPr>
          <p:spPr>
            <a:xfrm rot="16200000">
              <a:off x="1521195" y="2094590"/>
              <a:ext cx="920551" cy="239068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54000" tIns="216000" rIns="54000" bIns="0" anchor="ctr"/>
            <a:lstStyle/>
            <a:p>
              <a:pPr>
                <a:defRPr/>
              </a:pPr>
              <a:endParaRPr lang="en-US" sz="3000" dirty="0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2697953" y="1104443"/>
            <a:ext cx="698657" cy="3437336"/>
            <a:chOff x="3601503" y="1472590"/>
            <a:chExt cx="931543" cy="4583115"/>
          </a:xfrm>
        </p:grpSpPr>
        <p:sp>
          <p:nvSpPr>
            <p:cNvPr id="35" name="Round Single Corner Rectangle 34"/>
            <p:cNvSpPr/>
            <p:nvPr/>
          </p:nvSpPr>
          <p:spPr>
            <a:xfrm>
              <a:off x="3603988" y="1472590"/>
              <a:ext cx="928794" cy="928794"/>
            </a:xfrm>
            <a:prstGeom prst="round1Rect">
              <a:avLst>
                <a:gd name="adj" fmla="val 50000"/>
              </a:avLst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54000" tIns="216000" rIns="54000" bIns="0" anchor="ctr"/>
            <a:lstStyle/>
            <a:p>
              <a:pPr>
                <a:defRPr/>
              </a:pPr>
              <a:endParaRPr lang="en-US" sz="300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604251" y="3284435"/>
              <a:ext cx="928795" cy="931542"/>
            </a:xfrm>
            <a:prstGeom prst="rect">
              <a:avLst/>
            </a:prstGeom>
            <a:solidFill>
              <a:schemeClr val="accent2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15" name="Round Single Corner Rectangle 14"/>
            <p:cNvSpPr/>
            <p:nvPr/>
          </p:nvSpPr>
          <p:spPr>
            <a:xfrm flipH="1" flipV="1">
              <a:off x="3601503" y="5126910"/>
              <a:ext cx="930169" cy="928795"/>
            </a:xfrm>
            <a:prstGeom prst="round1Rect">
              <a:avLst>
                <a:gd name="adj" fmla="val 50000"/>
              </a:avLst>
            </a:prstGeom>
            <a:solidFill>
              <a:schemeClr val="accent3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04251" y="4211855"/>
              <a:ext cx="928795" cy="931542"/>
            </a:xfrm>
            <a:prstGeom prst="rect">
              <a:avLst/>
            </a:prstGeom>
            <a:solidFill>
              <a:schemeClr val="accent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  <p:sp>
          <p:nvSpPr>
            <p:cNvPr id="43" name="Rectangle 15"/>
            <p:cNvSpPr/>
            <p:nvPr/>
          </p:nvSpPr>
          <p:spPr>
            <a:xfrm>
              <a:off x="3603987" y="2365258"/>
              <a:ext cx="928795" cy="931542"/>
            </a:xfrm>
            <a:prstGeom prst="rect">
              <a:avLst/>
            </a:prstGeom>
            <a:solidFill>
              <a:schemeClr val="accent4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050"/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3200" dirty="0" err="1">
                <a:solidFill>
                  <a:schemeClr val="tx1"/>
                </a:solidFill>
                <a:latin typeface="Bebas Neue" panose="020B0606020202050201" pitchFamily="34" charset="77"/>
              </a:rPr>
              <a:t>Codeflix</a:t>
            </a:r>
            <a:endParaRPr lang="de-DE" sz="3200" dirty="0">
              <a:solidFill>
                <a:schemeClr val="tx1"/>
              </a:solidFill>
              <a:latin typeface="Bebas Neue" panose="020B0606020202050201" pitchFamily="34" charset="77"/>
            </a:endParaRPr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de-DE" sz="2000" dirty="0" err="1">
                <a:solidFill>
                  <a:schemeClr val="tx1"/>
                </a:solidFill>
              </a:rPr>
              <a:t>Churn</a:t>
            </a:r>
            <a:r>
              <a:rPr lang="de-DE" sz="2000" dirty="0">
                <a:solidFill>
                  <a:schemeClr val="tx1"/>
                </a:solidFill>
              </a:rPr>
              <a:t> </a:t>
            </a:r>
            <a:r>
              <a:rPr lang="de-DE" sz="2000" dirty="0" err="1">
                <a:solidFill>
                  <a:schemeClr val="tx1"/>
                </a:solidFill>
              </a:rPr>
              <a:t>overview</a:t>
            </a:r>
            <a:r>
              <a:rPr lang="de-DE" sz="2000" dirty="0">
                <a:solidFill>
                  <a:schemeClr val="tx1"/>
                </a:solidFill>
              </a:rPr>
              <a:t> 01.12.2016 </a:t>
            </a:r>
            <a:r>
              <a:rPr lang="de-DE" sz="2000" dirty="0" err="1">
                <a:solidFill>
                  <a:schemeClr val="tx1"/>
                </a:solidFill>
              </a:rPr>
              <a:t>to</a:t>
            </a:r>
            <a:r>
              <a:rPr lang="de-DE" sz="2000" dirty="0">
                <a:solidFill>
                  <a:schemeClr val="tx1"/>
                </a:solidFill>
              </a:rPr>
              <a:t> 31.03.2017</a:t>
            </a:r>
          </a:p>
        </p:txBody>
      </p:sp>
      <p:sp>
        <p:nvSpPr>
          <p:cNvPr id="31" name="Diagonal liegende Ecken des Rechtecks schneiden 4">
            <a:extLst>
              <a:ext uri="{FF2B5EF4-FFF2-40B4-BE49-F238E27FC236}">
                <a16:creationId xmlns:a16="http://schemas.microsoft.com/office/drawing/2014/main" id="{CC062E8D-E679-984B-9F81-7D456819730E}"/>
              </a:ext>
            </a:extLst>
          </p:cNvPr>
          <p:cNvSpPr/>
          <p:nvPr/>
        </p:nvSpPr>
        <p:spPr>
          <a:xfrm flipV="1">
            <a:off x="8356009" y="152597"/>
            <a:ext cx="645488" cy="567665"/>
          </a:xfrm>
          <a:custGeom>
            <a:avLst/>
            <a:gdLst>
              <a:gd name="connsiteX0" fmla="*/ 0 w 894736"/>
              <a:gd name="connsiteY0" fmla="*/ 0 h 670472"/>
              <a:gd name="connsiteX1" fmla="*/ 782988 w 894736"/>
              <a:gd name="connsiteY1" fmla="*/ 0 h 670472"/>
              <a:gd name="connsiteX2" fmla="*/ 894736 w 894736"/>
              <a:gd name="connsiteY2" fmla="*/ 111748 h 670472"/>
              <a:gd name="connsiteX3" fmla="*/ 894736 w 894736"/>
              <a:gd name="connsiteY3" fmla="*/ 670472 h 670472"/>
              <a:gd name="connsiteX4" fmla="*/ 894736 w 894736"/>
              <a:gd name="connsiteY4" fmla="*/ 670472 h 670472"/>
              <a:gd name="connsiteX5" fmla="*/ 111748 w 894736"/>
              <a:gd name="connsiteY5" fmla="*/ 670472 h 670472"/>
              <a:gd name="connsiteX6" fmla="*/ 0 w 894736"/>
              <a:gd name="connsiteY6" fmla="*/ 558724 h 670472"/>
              <a:gd name="connsiteX7" fmla="*/ 0 w 894736"/>
              <a:gd name="connsiteY7" fmla="*/ 0 h 670472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67692"/>
              <a:gd name="connsiteY0" fmla="*/ 0 h 763091"/>
              <a:gd name="connsiteX1" fmla="*/ 855944 w 967692"/>
              <a:gd name="connsiteY1" fmla="*/ 92619 h 763091"/>
              <a:gd name="connsiteX2" fmla="*/ 967692 w 967692"/>
              <a:gd name="connsiteY2" fmla="*/ 204367 h 763091"/>
              <a:gd name="connsiteX3" fmla="*/ 967692 w 967692"/>
              <a:gd name="connsiteY3" fmla="*/ 763091 h 763091"/>
              <a:gd name="connsiteX4" fmla="*/ 967692 w 967692"/>
              <a:gd name="connsiteY4" fmla="*/ 763091 h 763091"/>
              <a:gd name="connsiteX5" fmla="*/ 184704 w 967692"/>
              <a:gd name="connsiteY5" fmla="*/ 763091 h 763091"/>
              <a:gd name="connsiteX6" fmla="*/ 72956 w 967692"/>
              <a:gd name="connsiteY6" fmla="*/ 651343 h 763091"/>
              <a:gd name="connsiteX7" fmla="*/ 0 w 967692"/>
              <a:gd name="connsiteY7" fmla="*/ 0 h 763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92" h="763091">
                <a:moveTo>
                  <a:pt x="0" y="0"/>
                </a:moveTo>
                <a:cubicBezTo>
                  <a:pt x="312058" y="148860"/>
                  <a:pt x="552341" y="43458"/>
                  <a:pt x="855944" y="92619"/>
                </a:cubicBezTo>
                <a:lnTo>
                  <a:pt x="967692" y="204367"/>
                </a:lnTo>
                <a:lnTo>
                  <a:pt x="967692" y="763091"/>
                </a:lnTo>
                <a:lnTo>
                  <a:pt x="967692" y="763091"/>
                </a:lnTo>
                <a:lnTo>
                  <a:pt x="184704" y="763091"/>
                </a:lnTo>
                <a:lnTo>
                  <a:pt x="72956" y="651343"/>
                </a:lnTo>
                <a:cubicBezTo>
                  <a:pt x="57781" y="440325"/>
                  <a:pt x="106615" y="211018"/>
                  <a:pt x="0" y="0"/>
                </a:cubicBezTo>
                <a:close/>
              </a:path>
            </a:pathLst>
          </a:custGeom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B94E8A08-2610-2149-8C51-FEE4324E1604}"/>
              </a:ext>
            </a:extLst>
          </p:cNvPr>
          <p:cNvSpPr txBox="1"/>
          <p:nvPr/>
        </p:nvSpPr>
        <p:spPr>
          <a:xfrm>
            <a:off x="8538571" y="207377"/>
            <a:ext cx="44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77"/>
              </a:rPr>
              <a:t>1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4AC8969-4221-0245-8456-10F7EA4E656F}"/>
              </a:ext>
            </a:extLst>
          </p:cNvPr>
          <p:cNvSpPr txBox="1"/>
          <p:nvPr/>
        </p:nvSpPr>
        <p:spPr>
          <a:xfrm>
            <a:off x="801024" y="1482934"/>
            <a:ext cx="1549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  <a:latin typeface="Bebas Neue" panose="020B0606020202050201" pitchFamily="34" charset="77"/>
              </a:rPr>
              <a:t>start</a:t>
            </a:r>
            <a:endParaRPr lang="de-DE" dirty="0">
              <a:solidFill>
                <a:schemeClr val="bg1"/>
              </a:solidFill>
              <a:latin typeface="Bebas Neue" panose="020B0606020202050201" pitchFamily="34" charset="77"/>
            </a:endParaRPr>
          </a:p>
          <a:p>
            <a:r>
              <a:rPr lang="de-DE" dirty="0">
                <a:solidFill>
                  <a:schemeClr val="bg1"/>
                </a:solidFill>
                <a:latin typeface="Bebas Neue" panose="020B0606020202050201" pitchFamily="34" charset="77"/>
              </a:rPr>
              <a:t>01.12.2016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C6FF24BF-7604-5B4E-9558-90A6AFB7D5A6}"/>
              </a:ext>
            </a:extLst>
          </p:cNvPr>
          <p:cNvSpPr txBox="1"/>
          <p:nvPr/>
        </p:nvSpPr>
        <p:spPr>
          <a:xfrm>
            <a:off x="818048" y="2184282"/>
            <a:ext cx="1549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Bebas Neue" panose="020B0606020202050201" pitchFamily="34" charset="77"/>
              </a:rPr>
              <a:t>2 SEGMENTS</a:t>
            </a:r>
          </a:p>
          <a:p>
            <a:r>
              <a:rPr lang="de-DE" dirty="0">
                <a:solidFill>
                  <a:schemeClr val="bg1"/>
                </a:solidFill>
                <a:latin typeface="Bebas Neue" panose="020B0606020202050201" pitchFamily="34" charset="77"/>
              </a:rPr>
              <a:t>87---------30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FE657C-C52E-AB45-BA42-3B6E6ADD2651}"/>
              </a:ext>
            </a:extLst>
          </p:cNvPr>
          <p:cNvSpPr txBox="1"/>
          <p:nvPr/>
        </p:nvSpPr>
        <p:spPr>
          <a:xfrm>
            <a:off x="3799931" y="2879226"/>
            <a:ext cx="1549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  <a:latin typeface="Bebas Neue" panose="020B0606020202050201" pitchFamily="34" charset="77"/>
              </a:rPr>
              <a:t>subscriptions</a:t>
            </a:r>
            <a:endParaRPr lang="de-DE" dirty="0">
              <a:solidFill>
                <a:schemeClr val="bg1"/>
              </a:solidFill>
              <a:latin typeface="Bebas Neue" panose="020B0606020202050201" pitchFamily="34" charset="77"/>
            </a:endParaRPr>
          </a:p>
          <a:p>
            <a:r>
              <a:rPr lang="de-DE" dirty="0">
                <a:solidFill>
                  <a:schemeClr val="bg1"/>
                </a:solidFill>
                <a:latin typeface="Bebas Neue" panose="020B0606020202050201" pitchFamily="34" charset="77"/>
              </a:rPr>
              <a:t>2000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58A86C7E-DF1B-DE44-960F-B56339F4A6B5}"/>
              </a:ext>
            </a:extLst>
          </p:cNvPr>
          <p:cNvSpPr txBox="1"/>
          <p:nvPr/>
        </p:nvSpPr>
        <p:spPr>
          <a:xfrm>
            <a:off x="3797388" y="4266940"/>
            <a:ext cx="1549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Bebas Neue" panose="020B0606020202050201" pitchFamily="34" charset="77"/>
              </a:rPr>
              <a:t>END</a:t>
            </a:r>
          </a:p>
          <a:p>
            <a:r>
              <a:rPr lang="de-DE" dirty="0">
                <a:solidFill>
                  <a:schemeClr val="bg1"/>
                </a:solidFill>
                <a:latin typeface="Bebas Neue" panose="020B0606020202050201" pitchFamily="34" charset="77"/>
              </a:rPr>
              <a:t>31.03.2017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A9319916-2936-8045-B6C4-36F0E297CB77}"/>
              </a:ext>
            </a:extLst>
          </p:cNvPr>
          <p:cNvSpPr txBox="1"/>
          <p:nvPr/>
        </p:nvSpPr>
        <p:spPr>
          <a:xfrm>
            <a:off x="785865" y="3544283"/>
            <a:ext cx="16889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Bebas Neue" panose="020B0606020202050201" pitchFamily="34" charset="77"/>
              </a:rPr>
              <a:t>SEGMENT 87: 1000 USERS</a:t>
            </a:r>
          </a:p>
          <a:p>
            <a:r>
              <a:rPr lang="de-DE" dirty="0">
                <a:solidFill>
                  <a:schemeClr val="bg1"/>
                </a:solidFill>
                <a:latin typeface="Bebas Neue" panose="020B0606020202050201" pitchFamily="34" charset="77"/>
              </a:rPr>
              <a:t>SEGMENT 30: 1000 </a:t>
            </a:r>
            <a:r>
              <a:rPr lang="de-DE" dirty="0" err="1">
                <a:solidFill>
                  <a:schemeClr val="bg1"/>
                </a:solidFill>
                <a:latin typeface="Bebas Neue" panose="020B0606020202050201" pitchFamily="34" charset="77"/>
              </a:rPr>
              <a:t>users</a:t>
            </a:r>
            <a:endParaRPr lang="de-DE" dirty="0">
              <a:solidFill>
                <a:schemeClr val="bg1"/>
              </a:solidFill>
              <a:latin typeface="Bebas Neue" panose="020B0606020202050201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60394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CODEFLIX, INTRODUCTION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177975" y="3114725"/>
            <a:ext cx="8872025" cy="1833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8808652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With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these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querries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ist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possible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to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achieve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all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information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that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was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previewed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in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last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slide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Total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subscriptions</a:t>
            </a:r>
            <a:endParaRPr lang="de-DE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Start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and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End Date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Subscriptions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/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segment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Diagonal liegende Ecken des Rechtecks schneiden 4">
            <a:extLst>
              <a:ext uri="{FF2B5EF4-FFF2-40B4-BE49-F238E27FC236}">
                <a16:creationId xmlns:a16="http://schemas.microsoft.com/office/drawing/2014/main" id="{4F991E89-AF08-194B-9F26-9B4442245D06}"/>
              </a:ext>
            </a:extLst>
          </p:cNvPr>
          <p:cNvSpPr/>
          <p:nvPr/>
        </p:nvSpPr>
        <p:spPr>
          <a:xfrm flipV="1">
            <a:off x="8356009" y="152597"/>
            <a:ext cx="645488" cy="567665"/>
          </a:xfrm>
          <a:custGeom>
            <a:avLst/>
            <a:gdLst>
              <a:gd name="connsiteX0" fmla="*/ 0 w 894736"/>
              <a:gd name="connsiteY0" fmla="*/ 0 h 670472"/>
              <a:gd name="connsiteX1" fmla="*/ 782988 w 894736"/>
              <a:gd name="connsiteY1" fmla="*/ 0 h 670472"/>
              <a:gd name="connsiteX2" fmla="*/ 894736 w 894736"/>
              <a:gd name="connsiteY2" fmla="*/ 111748 h 670472"/>
              <a:gd name="connsiteX3" fmla="*/ 894736 w 894736"/>
              <a:gd name="connsiteY3" fmla="*/ 670472 h 670472"/>
              <a:gd name="connsiteX4" fmla="*/ 894736 w 894736"/>
              <a:gd name="connsiteY4" fmla="*/ 670472 h 670472"/>
              <a:gd name="connsiteX5" fmla="*/ 111748 w 894736"/>
              <a:gd name="connsiteY5" fmla="*/ 670472 h 670472"/>
              <a:gd name="connsiteX6" fmla="*/ 0 w 894736"/>
              <a:gd name="connsiteY6" fmla="*/ 558724 h 670472"/>
              <a:gd name="connsiteX7" fmla="*/ 0 w 894736"/>
              <a:gd name="connsiteY7" fmla="*/ 0 h 670472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67692"/>
              <a:gd name="connsiteY0" fmla="*/ 0 h 763091"/>
              <a:gd name="connsiteX1" fmla="*/ 855944 w 967692"/>
              <a:gd name="connsiteY1" fmla="*/ 92619 h 763091"/>
              <a:gd name="connsiteX2" fmla="*/ 967692 w 967692"/>
              <a:gd name="connsiteY2" fmla="*/ 204367 h 763091"/>
              <a:gd name="connsiteX3" fmla="*/ 967692 w 967692"/>
              <a:gd name="connsiteY3" fmla="*/ 763091 h 763091"/>
              <a:gd name="connsiteX4" fmla="*/ 967692 w 967692"/>
              <a:gd name="connsiteY4" fmla="*/ 763091 h 763091"/>
              <a:gd name="connsiteX5" fmla="*/ 184704 w 967692"/>
              <a:gd name="connsiteY5" fmla="*/ 763091 h 763091"/>
              <a:gd name="connsiteX6" fmla="*/ 72956 w 967692"/>
              <a:gd name="connsiteY6" fmla="*/ 651343 h 763091"/>
              <a:gd name="connsiteX7" fmla="*/ 0 w 967692"/>
              <a:gd name="connsiteY7" fmla="*/ 0 h 763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92" h="763091">
                <a:moveTo>
                  <a:pt x="0" y="0"/>
                </a:moveTo>
                <a:cubicBezTo>
                  <a:pt x="312058" y="148860"/>
                  <a:pt x="552341" y="43458"/>
                  <a:pt x="855944" y="92619"/>
                </a:cubicBezTo>
                <a:lnTo>
                  <a:pt x="967692" y="204367"/>
                </a:lnTo>
                <a:lnTo>
                  <a:pt x="967692" y="763091"/>
                </a:lnTo>
                <a:lnTo>
                  <a:pt x="967692" y="763091"/>
                </a:lnTo>
                <a:lnTo>
                  <a:pt x="184704" y="763091"/>
                </a:lnTo>
                <a:lnTo>
                  <a:pt x="72956" y="651343"/>
                </a:lnTo>
                <a:cubicBezTo>
                  <a:pt x="57781" y="440325"/>
                  <a:pt x="106615" y="211018"/>
                  <a:pt x="0" y="0"/>
                </a:cubicBezTo>
                <a:close/>
              </a:path>
            </a:pathLst>
          </a:custGeom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1B04489-BF2D-2E45-8DD6-62DBE0666E2B}"/>
              </a:ext>
            </a:extLst>
          </p:cNvPr>
          <p:cNvSpPr txBox="1"/>
          <p:nvPr/>
        </p:nvSpPr>
        <p:spPr>
          <a:xfrm>
            <a:off x="8538571" y="207377"/>
            <a:ext cx="44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77"/>
              </a:rPr>
              <a:t>3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37BCB19-BC9E-BE48-A7E7-C7B327EE2361}"/>
              </a:ext>
            </a:extLst>
          </p:cNvPr>
          <p:cNvSpPr txBox="1"/>
          <p:nvPr/>
        </p:nvSpPr>
        <p:spPr>
          <a:xfrm>
            <a:off x="273201" y="3176338"/>
            <a:ext cx="42603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SELECT MAX(</a:t>
            </a:r>
            <a:r>
              <a:rPr lang="de-DE" sz="1100" dirty="0" err="1"/>
              <a:t>subscription_start</a:t>
            </a:r>
            <a:r>
              <a:rPr lang="de-DE" sz="1100" dirty="0"/>
              <a:t>), MIN(</a:t>
            </a:r>
            <a:r>
              <a:rPr lang="de-DE" sz="1100" dirty="0" err="1"/>
              <a:t>subscription_end</a:t>
            </a:r>
            <a:r>
              <a:rPr lang="de-DE" sz="1100" dirty="0"/>
              <a:t>)</a:t>
            </a:r>
          </a:p>
          <a:p>
            <a:r>
              <a:rPr lang="de-DE" sz="1100" dirty="0"/>
              <a:t>FROM </a:t>
            </a:r>
            <a:r>
              <a:rPr lang="de-DE" sz="1100" dirty="0" err="1"/>
              <a:t>subscriptions</a:t>
            </a:r>
            <a:endParaRPr lang="de-DE" sz="1100" dirty="0"/>
          </a:p>
          <a:p>
            <a:r>
              <a:rPr lang="de-DE" sz="1100" dirty="0"/>
              <a:t>LIMIT 100;</a:t>
            </a:r>
          </a:p>
          <a:p>
            <a:r>
              <a:rPr lang="de-DE" sz="1100" dirty="0"/>
              <a:t>---------------------------------------------------</a:t>
            </a:r>
          </a:p>
          <a:p>
            <a:r>
              <a:rPr lang="de-DE" sz="1100" dirty="0"/>
              <a:t>SELECT COUNT(*)</a:t>
            </a:r>
          </a:p>
          <a:p>
            <a:r>
              <a:rPr lang="de-DE" sz="1100" dirty="0"/>
              <a:t>FROM </a:t>
            </a:r>
            <a:r>
              <a:rPr lang="de-DE" sz="1100" dirty="0" err="1"/>
              <a:t>subscriptions</a:t>
            </a:r>
            <a:r>
              <a:rPr lang="de-DE" sz="1100" dirty="0"/>
              <a:t>;</a:t>
            </a:r>
          </a:p>
          <a:p>
            <a:r>
              <a:rPr lang="de-DE" sz="1100" dirty="0"/>
              <a:t>----------------------------------------------------</a:t>
            </a:r>
          </a:p>
          <a:p>
            <a:r>
              <a:rPr lang="de-DE" sz="1100" dirty="0"/>
              <a:t>SELECT COUNT(*)</a:t>
            </a:r>
          </a:p>
          <a:p>
            <a:r>
              <a:rPr lang="de-DE" sz="1100" dirty="0"/>
              <a:t>FROM </a:t>
            </a:r>
            <a:r>
              <a:rPr lang="de-DE" sz="1100" dirty="0" err="1"/>
              <a:t>subscriptions</a:t>
            </a:r>
            <a:endParaRPr lang="de-DE" sz="1100" dirty="0"/>
          </a:p>
          <a:p>
            <a:r>
              <a:rPr lang="de-DE" sz="1100" dirty="0"/>
              <a:t>GROUP BY </a:t>
            </a:r>
            <a:r>
              <a:rPr lang="de-DE" sz="1100" dirty="0" err="1"/>
              <a:t>segment</a:t>
            </a:r>
            <a:r>
              <a:rPr lang="de-DE" sz="11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125538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Overall Churn Trend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5237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3443832" y="2492280"/>
            <a:ext cx="5040683" cy="1116966"/>
            <a:chOff x="-1915929" y="2838893"/>
            <a:chExt cx="13441823" cy="2978576"/>
          </a:xfrm>
        </p:grpSpPr>
        <p:sp>
          <p:nvSpPr>
            <p:cNvPr id="20" name="Rechteck 19"/>
            <p:cNvSpPr/>
            <p:nvPr/>
          </p:nvSpPr>
          <p:spPr>
            <a:xfrm rot="19021792">
              <a:off x="8149490" y="4377469"/>
              <a:ext cx="3332707" cy="144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/>
            </a:p>
          </p:txBody>
        </p:sp>
        <p:sp>
          <p:nvSpPr>
            <p:cNvPr id="21" name="Rechteck 20"/>
            <p:cNvSpPr/>
            <p:nvPr/>
          </p:nvSpPr>
          <p:spPr>
            <a:xfrm>
              <a:off x="-729865" y="3058104"/>
              <a:ext cx="12255759" cy="144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 dirty="0"/>
            </a:p>
          </p:txBody>
        </p:sp>
        <p:sp>
          <p:nvSpPr>
            <p:cNvPr id="23" name="Ellipse 22"/>
            <p:cNvSpPr/>
            <p:nvPr/>
          </p:nvSpPr>
          <p:spPr>
            <a:xfrm rot="2700000">
              <a:off x="-1915929" y="2838893"/>
              <a:ext cx="1800000" cy="180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 dirty="0"/>
            </a:p>
          </p:txBody>
        </p:sp>
      </p:grpSp>
      <p:grpSp>
        <p:nvGrpSpPr>
          <p:cNvPr id="10" name="Gruppieren 9"/>
          <p:cNvGrpSpPr/>
          <p:nvPr/>
        </p:nvGrpSpPr>
        <p:grpSpPr>
          <a:xfrm>
            <a:off x="4666396" y="3363803"/>
            <a:ext cx="3820975" cy="1102262"/>
            <a:chOff x="2191653" y="5296418"/>
            <a:chExt cx="10189267" cy="2939366"/>
          </a:xfrm>
        </p:grpSpPr>
        <p:sp>
          <p:nvSpPr>
            <p:cNvPr id="18" name="Rechteck 17"/>
            <p:cNvSpPr/>
            <p:nvPr/>
          </p:nvSpPr>
          <p:spPr>
            <a:xfrm rot="19021792">
              <a:off x="9004515" y="6795784"/>
              <a:ext cx="3332707" cy="1440000"/>
            </a:xfrm>
            <a:prstGeom prst="rect">
              <a:avLst/>
            </a:prstGeom>
            <a:solidFill>
              <a:schemeClr val="accent4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/>
            </a:p>
          </p:txBody>
        </p:sp>
        <p:sp>
          <p:nvSpPr>
            <p:cNvPr id="19" name="Rechteck 18"/>
            <p:cNvSpPr/>
            <p:nvPr/>
          </p:nvSpPr>
          <p:spPr>
            <a:xfrm>
              <a:off x="3556976" y="5476418"/>
              <a:ext cx="8823944" cy="144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 dirty="0"/>
            </a:p>
          </p:txBody>
        </p:sp>
        <p:sp>
          <p:nvSpPr>
            <p:cNvPr id="22" name="Ellipse 21"/>
            <p:cNvSpPr/>
            <p:nvPr/>
          </p:nvSpPr>
          <p:spPr>
            <a:xfrm rot="2700000">
              <a:off x="2191653" y="5296418"/>
              <a:ext cx="1800000" cy="1800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 dirty="0"/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5863407" y="4221559"/>
            <a:ext cx="2621108" cy="1102988"/>
            <a:chOff x="7101350" y="7712796"/>
            <a:chExt cx="6989620" cy="2941302"/>
          </a:xfrm>
        </p:grpSpPr>
        <p:sp>
          <p:nvSpPr>
            <p:cNvPr id="16" name="Rechteck 15"/>
            <p:cNvSpPr/>
            <p:nvPr/>
          </p:nvSpPr>
          <p:spPr>
            <a:xfrm rot="19021792">
              <a:off x="10714566" y="9214098"/>
              <a:ext cx="3332707" cy="1440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/>
            </a:p>
          </p:txBody>
        </p:sp>
        <p:sp>
          <p:nvSpPr>
            <p:cNvPr id="17" name="Rechteck 16"/>
            <p:cNvSpPr/>
            <p:nvPr/>
          </p:nvSpPr>
          <p:spPr>
            <a:xfrm>
              <a:off x="8401049" y="7894733"/>
              <a:ext cx="5689921" cy="1440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/>
            </a:p>
          </p:txBody>
        </p:sp>
        <p:sp>
          <p:nvSpPr>
            <p:cNvPr id="24" name="Ellipse 23"/>
            <p:cNvSpPr/>
            <p:nvPr/>
          </p:nvSpPr>
          <p:spPr>
            <a:xfrm rot="2700000">
              <a:off x="7101350" y="7712796"/>
              <a:ext cx="1800000" cy="1800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3600" dirty="0"/>
            </a:p>
          </p:txBody>
        </p:sp>
      </p:grp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tx1"/>
                </a:solidFill>
                <a:latin typeface="Bebas Neue" panose="020B0606020202050201" pitchFamily="34" charset="77"/>
              </a:rPr>
              <a:t>Overall </a:t>
            </a:r>
            <a:r>
              <a:rPr lang="de-DE" dirty="0" err="1">
                <a:solidFill>
                  <a:schemeClr val="tx1"/>
                </a:solidFill>
                <a:latin typeface="Bebas Neue" panose="020B0606020202050201" pitchFamily="34" charset="77"/>
              </a:rPr>
              <a:t>churn</a:t>
            </a:r>
            <a:r>
              <a:rPr lang="de-DE" dirty="0">
                <a:solidFill>
                  <a:schemeClr val="tx1"/>
                </a:solidFill>
                <a:latin typeface="Bebas Neue" panose="020B0606020202050201" pitchFamily="34" charset="77"/>
              </a:rPr>
              <a:t> </a:t>
            </a:r>
            <a:r>
              <a:rPr lang="de-DE" dirty="0" err="1">
                <a:solidFill>
                  <a:schemeClr val="tx1"/>
                </a:solidFill>
                <a:latin typeface="Bebas Neue" panose="020B0606020202050201" pitchFamily="34" charset="77"/>
              </a:rPr>
              <a:t>trend</a:t>
            </a:r>
            <a:endParaRPr lang="de-DE" dirty="0">
              <a:solidFill>
                <a:schemeClr val="tx1"/>
              </a:solidFill>
              <a:latin typeface="Bebas Neue" panose="020B0606020202050201" pitchFamily="34" charset="77"/>
            </a:endParaRPr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tx1"/>
                </a:solidFill>
              </a:rPr>
              <a:t>churn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trend</a:t>
            </a:r>
            <a:r>
              <a:rPr lang="de-DE" dirty="0">
                <a:solidFill>
                  <a:schemeClr val="tx1"/>
                </a:solidFill>
              </a:rPr>
              <a:t> / </a:t>
            </a:r>
            <a:r>
              <a:rPr lang="de-DE" dirty="0" err="1">
                <a:solidFill>
                  <a:schemeClr val="tx1"/>
                </a:solidFill>
              </a:rPr>
              <a:t>month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319578" y="2437365"/>
            <a:ext cx="185047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4500" dirty="0">
                <a:solidFill>
                  <a:schemeClr val="accent5">
                    <a:lumMod val="75000"/>
                  </a:schemeClr>
                </a:solidFill>
                <a:latin typeface="+mj-lt"/>
              </a:rPr>
              <a:t>21%</a:t>
            </a:r>
          </a:p>
        </p:txBody>
      </p:sp>
      <p:sp>
        <p:nvSpPr>
          <p:cNvPr id="26" name="Textfeld 25"/>
          <p:cNvSpPr txBox="1"/>
          <p:nvPr/>
        </p:nvSpPr>
        <p:spPr>
          <a:xfrm>
            <a:off x="3990660" y="4102053"/>
            <a:ext cx="18335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4500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16%</a:t>
            </a:r>
          </a:p>
        </p:txBody>
      </p:sp>
      <p:sp>
        <p:nvSpPr>
          <p:cNvPr id="27" name="Textfeld 26"/>
          <p:cNvSpPr txBox="1"/>
          <p:nvPr/>
        </p:nvSpPr>
        <p:spPr>
          <a:xfrm>
            <a:off x="1671004" y="3307077"/>
            <a:ext cx="235436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4500" dirty="0">
                <a:solidFill>
                  <a:schemeClr val="accent4">
                    <a:lumMod val="50000"/>
                  </a:schemeClr>
                </a:solidFill>
                <a:latin typeface="+mj-lt"/>
              </a:rPr>
              <a:t>19%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7A4BB0E-E520-0F44-9319-1B1728F03432}"/>
              </a:ext>
            </a:extLst>
          </p:cNvPr>
          <p:cNvSpPr txBox="1"/>
          <p:nvPr/>
        </p:nvSpPr>
        <p:spPr>
          <a:xfrm rot="16200000">
            <a:off x="7558484" y="2390045"/>
            <a:ext cx="2579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>
                <a:solidFill>
                  <a:schemeClr val="tx1"/>
                </a:solidFill>
                <a:latin typeface="Bebas Neue" panose="020B0606020202050201" pitchFamily="34" charset="77"/>
              </a:rPr>
              <a:t>Months</a:t>
            </a:r>
            <a:endParaRPr lang="de-DE" sz="2000" dirty="0">
              <a:solidFill>
                <a:schemeClr val="tx1"/>
              </a:solidFill>
              <a:latin typeface="Bebas Neue" panose="020B0606020202050201" pitchFamily="34" charset="77"/>
            </a:endParaRPr>
          </a:p>
        </p:txBody>
      </p:sp>
      <p:sp>
        <p:nvSpPr>
          <p:cNvPr id="29" name="Diagonal liegende Ecken des Rechtecks schneiden 4">
            <a:extLst>
              <a:ext uri="{FF2B5EF4-FFF2-40B4-BE49-F238E27FC236}">
                <a16:creationId xmlns:a16="http://schemas.microsoft.com/office/drawing/2014/main" id="{E43A195F-8BA0-4E4D-9C14-106B32BE42C3}"/>
              </a:ext>
            </a:extLst>
          </p:cNvPr>
          <p:cNvSpPr/>
          <p:nvPr/>
        </p:nvSpPr>
        <p:spPr>
          <a:xfrm flipV="1">
            <a:off x="8356009" y="152597"/>
            <a:ext cx="645488" cy="567665"/>
          </a:xfrm>
          <a:custGeom>
            <a:avLst/>
            <a:gdLst>
              <a:gd name="connsiteX0" fmla="*/ 0 w 894736"/>
              <a:gd name="connsiteY0" fmla="*/ 0 h 670472"/>
              <a:gd name="connsiteX1" fmla="*/ 782988 w 894736"/>
              <a:gd name="connsiteY1" fmla="*/ 0 h 670472"/>
              <a:gd name="connsiteX2" fmla="*/ 894736 w 894736"/>
              <a:gd name="connsiteY2" fmla="*/ 111748 h 670472"/>
              <a:gd name="connsiteX3" fmla="*/ 894736 w 894736"/>
              <a:gd name="connsiteY3" fmla="*/ 670472 h 670472"/>
              <a:gd name="connsiteX4" fmla="*/ 894736 w 894736"/>
              <a:gd name="connsiteY4" fmla="*/ 670472 h 670472"/>
              <a:gd name="connsiteX5" fmla="*/ 111748 w 894736"/>
              <a:gd name="connsiteY5" fmla="*/ 670472 h 670472"/>
              <a:gd name="connsiteX6" fmla="*/ 0 w 894736"/>
              <a:gd name="connsiteY6" fmla="*/ 558724 h 670472"/>
              <a:gd name="connsiteX7" fmla="*/ 0 w 894736"/>
              <a:gd name="connsiteY7" fmla="*/ 0 h 670472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67692"/>
              <a:gd name="connsiteY0" fmla="*/ 0 h 763091"/>
              <a:gd name="connsiteX1" fmla="*/ 855944 w 967692"/>
              <a:gd name="connsiteY1" fmla="*/ 92619 h 763091"/>
              <a:gd name="connsiteX2" fmla="*/ 967692 w 967692"/>
              <a:gd name="connsiteY2" fmla="*/ 204367 h 763091"/>
              <a:gd name="connsiteX3" fmla="*/ 967692 w 967692"/>
              <a:gd name="connsiteY3" fmla="*/ 763091 h 763091"/>
              <a:gd name="connsiteX4" fmla="*/ 967692 w 967692"/>
              <a:gd name="connsiteY4" fmla="*/ 763091 h 763091"/>
              <a:gd name="connsiteX5" fmla="*/ 184704 w 967692"/>
              <a:gd name="connsiteY5" fmla="*/ 763091 h 763091"/>
              <a:gd name="connsiteX6" fmla="*/ 72956 w 967692"/>
              <a:gd name="connsiteY6" fmla="*/ 651343 h 763091"/>
              <a:gd name="connsiteX7" fmla="*/ 0 w 967692"/>
              <a:gd name="connsiteY7" fmla="*/ 0 h 763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92" h="763091">
                <a:moveTo>
                  <a:pt x="0" y="0"/>
                </a:moveTo>
                <a:cubicBezTo>
                  <a:pt x="312058" y="148860"/>
                  <a:pt x="552341" y="43458"/>
                  <a:pt x="855944" y="92619"/>
                </a:cubicBezTo>
                <a:lnTo>
                  <a:pt x="967692" y="204367"/>
                </a:lnTo>
                <a:lnTo>
                  <a:pt x="967692" y="763091"/>
                </a:lnTo>
                <a:lnTo>
                  <a:pt x="967692" y="763091"/>
                </a:lnTo>
                <a:lnTo>
                  <a:pt x="184704" y="763091"/>
                </a:lnTo>
                <a:lnTo>
                  <a:pt x="72956" y="651343"/>
                </a:lnTo>
                <a:cubicBezTo>
                  <a:pt x="57781" y="440325"/>
                  <a:pt x="106615" y="211018"/>
                  <a:pt x="0" y="0"/>
                </a:cubicBezTo>
                <a:close/>
              </a:path>
            </a:pathLst>
          </a:custGeom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FF230946-596C-A140-997C-B8E2261BFF73}"/>
              </a:ext>
            </a:extLst>
          </p:cNvPr>
          <p:cNvSpPr txBox="1"/>
          <p:nvPr/>
        </p:nvSpPr>
        <p:spPr>
          <a:xfrm>
            <a:off x="8538571" y="207377"/>
            <a:ext cx="44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77"/>
              </a:rPr>
              <a:t>2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7B31633-108B-594D-94B4-0C7BA7E2C7E4}"/>
              </a:ext>
            </a:extLst>
          </p:cNvPr>
          <p:cNvSpPr txBox="1"/>
          <p:nvPr/>
        </p:nvSpPr>
        <p:spPr>
          <a:xfrm>
            <a:off x="6832881" y="4429159"/>
            <a:ext cx="2127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2017-01-01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9B271DF3-9700-DC49-8EB0-1D91B0E43267}"/>
              </a:ext>
            </a:extLst>
          </p:cNvPr>
          <p:cNvSpPr txBox="1"/>
          <p:nvPr/>
        </p:nvSpPr>
        <p:spPr>
          <a:xfrm>
            <a:off x="6112010" y="3562345"/>
            <a:ext cx="2127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2017-02-01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0570C2DD-D625-9F48-A504-3B0715DF8016}"/>
              </a:ext>
            </a:extLst>
          </p:cNvPr>
          <p:cNvSpPr txBox="1"/>
          <p:nvPr/>
        </p:nvSpPr>
        <p:spPr>
          <a:xfrm>
            <a:off x="5481194" y="2683018"/>
            <a:ext cx="2127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2017-03-01</a:t>
            </a:r>
          </a:p>
        </p:txBody>
      </p:sp>
    </p:spTree>
    <p:extLst>
      <p:ext uri="{BB962C8B-B14F-4D97-AF65-F5344CB8AC3E}">
        <p14:creationId xmlns:p14="http://schemas.microsoft.com/office/powerpoint/2010/main" val="3623358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Overall_Churn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098875" y="-9975"/>
            <a:ext cx="3870900" cy="5409747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AS (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SELECT 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'2017-01-01'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'2017-01-31'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UNION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SELECT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'2017-02-01'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'2017-02-31'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UNION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SELECT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'2017-03-01'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'2017-03-31'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),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AS (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SELECT *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FROM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CROSS JOIN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subscriptions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),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AS(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SELECT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  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CASE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WHEN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AND (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OR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IS NULL)    THEN 1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ELSE 0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END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CASE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WHEN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AND(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)    THEN 1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ELSE 0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END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is_canceled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</a:p>
          <a:p>
            <a:pPr lvl="0"/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),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AS (    SELECT SUM(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sum_active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   SUM(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is_canceled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sum_canceled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  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  GROUP BY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)  SELECT  ROUND(1.0 *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status_aggregate.sum_canceled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/  status_aggregate.sum_active,2) AS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overall_churn_rate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  GROUP BY </a:t>
            </a:r>
            <a:r>
              <a:rPr lang="de-DE" sz="900" dirty="0" err="1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de-DE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We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create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3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tables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First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create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table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with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first_day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and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last_day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of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month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Second,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create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4 different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tables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using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„WITH….AS“ :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month,cross_join,status.status_aggregate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Third,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Calculate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churn_rate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( CANCELED / ACTIVE ) ,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use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„GROUP BY“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to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have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churnrate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for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each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dirty="0" err="1">
                <a:latin typeface="Roboto"/>
                <a:ea typeface="Roboto"/>
                <a:cs typeface="Roboto"/>
                <a:sym typeface="Roboto"/>
              </a:rPr>
              <a:t>month</a:t>
            </a:r>
            <a:r>
              <a:rPr lang="de-DE" sz="1200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946191004"/>
              </p:ext>
            </p:extLst>
          </p:nvPr>
        </p:nvGraphicFramePr>
        <p:xfrm>
          <a:off x="476444" y="3105425"/>
          <a:ext cx="3870900" cy="183300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6973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5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80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Overall_Churnrate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6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2017-01-01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16%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6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2017-02-01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19%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06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/>
                        <a:t>2017-03-01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800" dirty="0">
                          <a:highlight>
                            <a:srgbClr val="FFFF00"/>
                          </a:highlight>
                        </a:rPr>
                        <a:t>21%</a:t>
                      </a:r>
                      <a:endParaRPr sz="800" dirty="0">
                        <a:highlight>
                          <a:srgbClr val="FFFF00"/>
                        </a:highlight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Diagonal liegende Ecken des Rechtecks schneiden 4">
            <a:extLst>
              <a:ext uri="{FF2B5EF4-FFF2-40B4-BE49-F238E27FC236}">
                <a16:creationId xmlns:a16="http://schemas.microsoft.com/office/drawing/2014/main" id="{4F991E89-AF08-194B-9F26-9B4442245D06}"/>
              </a:ext>
            </a:extLst>
          </p:cNvPr>
          <p:cNvSpPr/>
          <p:nvPr/>
        </p:nvSpPr>
        <p:spPr>
          <a:xfrm flipV="1">
            <a:off x="8356009" y="152597"/>
            <a:ext cx="645488" cy="567665"/>
          </a:xfrm>
          <a:custGeom>
            <a:avLst/>
            <a:gdLst>
              <a:gd name="connsiteX0" fmla="*/ 0 w 894736"/>
              <a:gd name="connsiteY0" fmla="*/ 0 h 670472"/>
              <a:gd name="connsiteX1" fmla="*/ 782988 w 894736"/>
              <a:gd name="connsiteY1" fmla="*/ 0 h 670472"/>
              <a:gd name="connsiteX2" fmla="*/ 894736 w 894736"/>
              <a:gd name="connsiteY2" fmla="*/ 111748 h 670472"/>
              <a:gd name="connsiteX3" fmla="*/ 894736 w 894736"/>
              <a:gd name="connsiteY3" fmla="*/ 670472 h 670472"/>
              <a:gd name="connsiteX4" fmla="*/ 894736 w 894736"/>
              <a:gd name="connsiteY4" fmla="*/ 670472 h 670472"/>
              <a:gd name="connsiteX5" fmla="*/ 111748 w 894736"/>
              <a:gd name="connsiteY5" fmla="*/ 670472 h 670472"/>
              <a:gd name="connsiteX6" fmla="*/ 0 w 894736"/>
              <a:gd name="connsiteY6" fmla="*/ 558724 h 670472"/>
              <a:gd name="connsiteX7" fmla="*/ 0 w 894736"/>
              <a:gd name="connsiteY7" fmla="*/ 0 h 670472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1022556"/>
              <a:gd name="connsiteY0" fmla="*/ 0 h 817955"/>
              <a:gd name="connsiteX1" fmla="*/ 910808 w 1022556"/>
              <a:gd name="connsiteY1" fmla="*/ 147483 h 817955"/>
              <a:gd name="connsiteX2" fmla="*/ 1022556 w 1022556"/>
              <a:gd name="connsiteY2" fmla="*/ 259231 h 817955"/>
              <a:gd name="connsiteX3" fmla="*/ 1022556 w 1022556"/>
              <a:gd name="connsiteY3" fmla="*/ 817955 h 817955"/>
              <a:gd name="connsiteX4" fmla="*/ 1022556 w 1022556"/>
              <a:gd name="connsiteY4" fmla="*/ 817955 h 817955"/>
              <a:gd name="connsiteX5" fmla="*/ 239568 w 1022556"/>
              <a:gd name="connsiteY5" fmla="*/ 817955 h 817955"/>
              <a:gd name="connsiteX6" fmla="*/ 127820 w 1022556"/>
              <a:gd name="connsiteY6" fmla="*/ 706207 h 817955"/>
              <a:gd name="connsiteX7" fmla="*/ 0 w 1022556"/>
              <a:gd name="connsiteY7" fmla="*/ 0 h 817955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40260"/>
              <a:gd name="connsiteY0" fmla="*/ 0 h 744803"/>
              <a:gd name="connsiteX1" fmla="*/ 828512 w 940260"/>
              <a:gd name="connsiteY1" fmla="*/ 74331 h 744803"/>
              <a:gd name="connsiteX2" fmla="*/ 940260 w 940260"/>
              <a:gd name="connsiteY2" fmla="*/ 186079 h 744803"/>
              <a:gd name="connsiteX3" fmla="*/ 940260 w 940260"/>
              <a:gd name="connsiteY3" fmla="*/ 744803 h 744803"/>
              <a:gd name="connsiteX4" fmla="*/ 940260 w 940260"/>
              <a:gd name="connsiteY4" fmla="*/ 744803 h 744803"/>
              <a:gd name="connsiteX5" fmla="*/ 157272 w 940260"/>
              <a:gd name="connsiteY5" fmla="*/ 744803 h 744803"/>
              <a:gd name="connsiteX6" fmla="*/ 45524 w 940260"/>
              <a:gd name="connsiteY6" fmla="*/ 633055 h 744803"/>
              <a:gd name="connsiteX7" fmla="*/ 0 w 940260"/>
              <a:gd name="connsiteY7" fmla="*/ 0 h 744803"/>
              <a:gd name="connsiteX0" fmla="*/ 0 w 967692"/>
              <a:gd name="connsiteY0" fmla="*/ 0 h 763091"/>
              <a:gd name="connsiteX1" fmla="*/ 855944 w 967692"/>
              <a:gd name="connsiteY1" fmla="*/ 92619 h 763091"/>
              <a:gd name="connsiteX2" fmla="*/ 967692 w 967692"/>
              <a:gd name="connsiteY2" fmla="*/ 204367 h 763091"/>
              <a:gd name="connsiteX3" fmla="*/ 967692 w 967692"/>
              <a:gd name="connsiteY3" fmla="*/ 763091 h 763091"/>
              <a:gd name="connsiteX4" fmla="*/ 967692 w 967692"/>
              <a:gd name="connsiteY4" fmla="*/ 763091 h 763091"/>
              <a:gd name="connsiteX5" fmla="*/ 184704 w 967692"/>
              <a:gd name="connsiteY5" fmla="*/ 763091 h 763091"/>
              <a:gd name="connsiteX6" fmla="*/ 72956 w 967692"/>
              <a:gd name="connsiteY6" fmla="*/ 651343 h 763091"/>
              <a:gd name="connsiteX7" fmla="*/ 0 w 967692"/>
              <a:gd name="connsiteY7" fmla="*/ 0 h 763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92" h="763091">
                <a:moveTo>
                  <a:pt x="0" y="0"/>
                </a:moveTo>
                <a:cubicBezTo>
                  <a:pt x="312058" y="148860"/>
                  <a:pt x="552341" y="43458"/>
                  <a:pt x="855944" y="92619"/>
                </a:cubicBezTo>
                <a:lnTo>
                  <a:pt x="967692" y="204367"/>
                </a:lnTo>
                <a:lnTo>
                  <a:pt x="967692" y="763091"/>
                </a:lnTo>
                <a:lnTo>
                  <a:pt x="967692" y="763091"/>
                </a:lnTo>
                <a:lnTo>
                  <a:pt x="184704" y="763091"/>
                </a:lnTo>
                <a:lnTo>
                  <a:pt x="72956" y="651343"/>
                </a:lnTo>
                <a:cubicBezTo>
                  <a:pt x="57781" y="440325"/>
                  <a:pt x="106615" y="211018"/>
                  <a:pt x="0" y="0"/>
                </a:cubicBezTo>
                <a:close/>
              </a:path>
            </a:pathLst>
          </a:custGeom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1B04489-BF2D-2E45-8DD6-62DBE0666E2B}"/>
              </a:ext>
            </a:extLst>
          </p:cNvPr>
          <p:cNvSpPr txBox="1"/>
          <p:nvPr/>
        </p:nvSpPr>
        <p:spPr>
          <a:xfrm>
            <a:off x="8538571" y="207377"/>
            <a:ext cx="448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77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34676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3. Churn Rate / User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355877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845</Words>
  <Application>Microsoft Macintosh PowerPoint</Application>
  <PresentationFormat>Bildschirmpräsentation (16:9)</PresentationFormat>
  <Paragraphs>166</Paragraphs>
  <Slides>11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20" baseType="lpstr">
      <vt:lpstr>Roboto Thin</vt:lpstr>
      <vt:lpstr>Dosis</vt:lpstr>
      <vt:lpstr>Roboto</vt:lpstr>
      <vt:lpstr>Roboto Black</vt:lpstr>
      <vt:lpstr>Arial</vt:lpstr>
      <vt:lpstr>Bebas Neue Regular</vt:lpstr>
      <vt:lpstr>Bebas Neue</vt:lpstr>
      <vt:lpstr>Courier New</vt:lpstr>
      <vt:lpstr>Simple Light</vt:lpstr>
      <vt:lpstr>PowerPoint-Präsentation</vt:lpstr>
      <vt:lpstr>PowerPoint-Präsentation</vt:lpstr>
      <vt:lpstr>PowerPoint-Präsentation</vt:lpstr>
      <vt:lpstr>Codeflix</vt:lpstr>
      <vt:lpstr>PowerPoint-Präsentation</vt:lpstr>
      <vt:lpstr>PowerPoint-Präsentation</vt:lpstr>
      <vt:lpstr>Overall churn trend</vt:lpstr>
      <vt:lpstr>PowerPoint-Präsentation</vt:lpstr>
      <vt:lpstr>PowerPoint-Präsentation</vt:lpstr>
      <vt:lpstr>cHURN RATE / USER SEGMENT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thomas Musieracki</cp:lastModifiedBy>
  <cp:revision>33</cp:revision>
  <dcterms:modified xsi:type="dcterms:W3CDTF">2020-05-02T09:12:31Z</dcterms:modified>
</cp:coreProperties>
</file>